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38"/>
  </p:notesMasterIdLst>
  <p:sldIdLst>
    <p:sldId id="395" r:id="rId3"/>
    <p:sldId id="257" r:id="rId4"/>
    <p:sldId id="272" r:id="rId5"/>
    <p:sldId id="267" r:id="rId6"/>
    <p:sldId id="263" r:id="rId7"/>
    <p:sldId id="264" r:id="rId8"/>
    <p:sldId id="269" r:id="rId9"/>
    <p:sldId id="397" r:id="rId10"/>
    <p:sldId id="268" r:id="rId11"/>
    <p:sldId id="293" r:id="rId12"/>
    <p:sldId id="403" r:id="rId13"/>
    <p:sldId id="300" r:id="rId14"/>
    <p:sldId id="301" r:id="rId15"/>
    <p:sldId id="309" r:id="rId16"/>
    <p:sldId id="302" r:id="rId17"/>
    <p:sldId id="311" r:id="rId18"/>
    <p:sldId id="312" r:id="rId19"/>
    <p:sldId id="314" r:id="rId20"/>
    <p:sldId id="320" r:id="rId21"/>
    <p:sldId id="321" r:id="rId22"/>
    <p:sldId id="313" r:id="rId23"/>
    <p:sldId id="406" r:id="rId24"/>
    <p:sldId id="303" r:id="rId25"/>
    <p:sldId id="353" r:id="rId26"/>
    <p:sldId id="354" r:id="rId27"/>
    <p:sldId id="317" r:id="rId28"/>
    <p:sldId id="318" r:id="rId29"/>
    <p:sldId id="322" r:id="rId30"/>
    <p:sldId id="355" r:id="rId31"/>
    <p:sldId id="305" r:id="rId32"/>
    <p:sldId id="325" r:id="rId33"/>
    <p:sldId id="331" r:id="rId34"/>
    <p:sldId id="334" r:id="rId35"/>
    <p:sldId id="335" r:id="rId36"/>
    <p:sldId id="336" r:id="rId37"/>
    <p:sldId id="332" r:id="rId38"/>
    <p:sldId id="338" r:id="rId39"/>
    <p:sldId id="333" r:id="rId40"/>
    <p:sldId id="340" r:id="rId41"/>
    <p:sldId id="400" r:id="rId42"/>
    <p:sldId id="408" r:id="rId43"/>
    <p:sldId id="304" r:id="rId44"/>
    <p:sldId id="413" r:id="rId45"/>
    <p:sldId id="326" r:id="rId46"/>
    <p:sldId id="341" r:id="rId47"/>
    <p:sldId id="343" r:id="rId48"/>
    <p:sldId id="342" r:id="rId49"/>
    <p:sldId id="401" r:id="rId50"/>
    <p:sldId id="347" r:id="rId51"/>
    <p:sldId id="411" r:id="rId52"/>
    <p:sldId id="307" r:id="rId53"/>
    <p:sldId id="327" r:id="rId54"/>
    <p:sldId id="351" r:id="rId55"/>
    <p:sldId id="356" r:id="rId56"/>
    <p:sldId id="349" r:id="rId57"/>
    <p:sldId id="352" r:id="rId58"/>
    <p:sldId id="402" r:id="rId59"/>
    <p:sldId id="306" r:id="rId60"/>
    <p:sldId id="328" r:id="rId61"/>
    <p:sldId id="357" r:id="rId62"/>
    <p:sldId id="346" r:id="rId63"/>
    <p:sldId id="409" r:id="rId64"/>
    <p:sldId id="273" r:id="rId65"/>
    <p:sldId id="274" r:id="rId66"/>
    <p:sldId id="289" r:id="rId67"/>
    <p:sldId id="275" r:id="rId68"/>
    <p:sldId id="276" r:id="rId69"/>
    <p:sldId id="279" r:id="rId70"/>
    <p:sldId id="278" r:id="rId71"/>
    <p:sldId id="281" r:id="rId72"/>
    <p:sldId id="280" r:id="rId73"/>
    <p:sldId id="282" r:id="rId74"/>
    <p:sldId id="283" r:id="rId75"/>
    <p:sldId id="284" r:id="rId76"/>
    <p:sldId id="286" r:id="rId77"/>
    <p:sldId id="287" r:id="rId78"/>
    <p:sldId id="285" r:id="rId79"/>
    <p:sldId id="290" r:id="rId80"/>
    <p:sldId id="288" r:id="rId81"/>
    <p:sldId id="291" r:id="rId82"/>
    <p:sldId id="292" r:id="rId83"/>
    <p:sldId id="294" r:id="rId84"/>
    <p:sldId id="295" r:id="rId85"/>
    <p:sldId id="296" r:id="rId86"/>
    <p:sldId id="297" r:id="rId87"/>
    <p:sldId id="298" r:id="rId88"/>
    <p:sldId id="299" r:id="rId89"/>
    <p:sldId id="410" r:id="rId90"/>
    <p:sldId id="407" r:id="rId91"/>
    <p:sldId id="396" r:id="rId92"/>
    <p:sldId id="329" r:id="rId93"/>
    <p:sldId id="358" r:id="rId94"/>
    <p:sldId id="359" r:id="rId95"/>
    <p:sldId id="361" r:id="rId96"/>
    <p:sldId id="360" r:id="rId97"/>
    <p:sldId id="362" r:id="rId98"/>
    <p:sldId id="364" r:id="rId99"/>
    <p:sldId id="363" r:id="rId100"/>
    <p:sldId id="412" r:id="rId101"/>
    <p:sldId id="368" r:id="rId102"/>
    <p:sldId id="374" r:id="rId103"/>
    <p:sldId id="365" r:id="rId104"/>
    <p:sldId id="369" r:id="rId105"/>
    <p:sldId id="370" r:id="rId106"/>
    <p:sldId id="380" r:id="rId107"/>
    <p:sldId id="371" r:id="rId108"/>
    <p:sldId id="372" r:id="rId109"/>
    <p:sldId id="373" r:id="rId110"/>
    <p:sldId id="375" r:id="rId111"/>
    <p:sldId id="366" r:id="rId112"/>
    <p:sldId id="377" r:id="rId113"/>
    <p:sldId id="378" r:id="rId114"/>
    <p:sldId id="379" r:id="rId115"/>
    <p:sldId id="382" r:id="rId116"/>
    <p:sldId id="383" r:id="rId117"/>
    <p:sldId id="376" r:id="rId118"/>
    <p:sldId id="367" r:id="rId119"/>
    <p:sldId id="384" r:id="rId120"/>
    <p:sldId id="381" r:id="rId121"/>
    <p:sldId id="385" r:id="rId122"/>
    <p:sldId id="386" r:id="rId123"/>
    <p:sldId id="387" r:id="rId124"/>
    <p:sldId id="404" r:id="rId125"/>
    <p:sldId id="388" r:id="rId126"/>
    <p:sldId id="260" r:id="rId127"/>
    <p:sldId id="389" r:id="rId128"/>
    <p:sldId id="390" r:id="rId129"/>
    <p:sldId id="393" r:id="rId130"/>
    <p:sldId id="392" r:id="rId131"/>
    <p:sldId id="391" r:id="rId132"/>
    <p:sldId id="399" r:id="rId133"/>
    <p:sldId id="414" r:id="rId134"/>
    <p:sldId id="398" r:id="rId135"/>
    <p:sldId id="405" r:id="rId136"/>
    <p:sldId id="319" r:id="rId137"/>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9" autoAdjust="0"/>
    <p:restoredTop sz="64613" autoAdjust="0"/>
  </p:normalViewPr>
  <p:slideViewPr>
    <p:cSldViewPr>
      <p:cViewPr varScale="1">
        <p:scale>
          <a:sx n="68" d="100"/>
          <a:sy n="68" d="100"/>
        </p:scale>
        <p:origin x="297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3/6/24</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2995981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US" b="1" i="0" dirty="0">
                <a:solidFill>
                  <a:srgbClr val="202124"/>
                </a:solidFill>
                <a:effectLst/>
                <a:latin typeface="arial" panose="020B0604020202020204" pitchFamily="34" charset="0"/>
              </a:rPr>
              <a:t>Quality of Service (QoS) is a key factor for a viable Service Level Agreement (SLA) which ensures the formation of a reliable provider-consumer relationship in cloud computing.</a:t>
            </a:r>
          </a:p>
          <a:p>
            <a:pPr marL="228600" indent="-228600" algn="l">
              <a:buAutoNum type="arabicPeriod"/>
            </a:pPr>
            <a:endParaRPr lang="en-US" b="1" i="0" dirty="0">
              <a:solidFill>
                <a:srgbClr val="202124"/>
              </a:solidFill>
              <a:effectLst/>
              <a:latin typeface="arial" panose="020B0604020202020204" pitchFamily="34" charset="0"/>
            </a:endParaRPr>
          </a:p>
          <a:p>
            <a:pPr marL="228600" indent="-228600" algn="l">
              <a:buAutoNum type="arabicPeriod"/>
            </a:pPr>
            <a:r>
              <a:rPr lang="en-US" b="1" i="0" dirty="0">
                <a:solidFill>
                  <a:srgbClr val="202124"/>
                </a:solidFill>
                <a:effectLst/>
                <a:latin typeface="arial" panose="020B0604020202020204" pitchFamily="34" charset="0"/>
              </a:rPr>
              <a:t>This topic points out some of the important aspects of a service level agreement (SLA) that might affect your quality of service (QoS) implementation. QoS is a network solution. To receive network priority outside your private network, you might need to have an SLA with your Internet service provider (ISP).</a:t>
            </a:r>
          </a:p>
          <a:p>
            <a:pPr marL="228600" indent="-228600" algn="l">
              <a:buAutoNum type="arabicPeriod"/>
            </a:pPr>
            <a:endParaRPr lang="en-US" b="1" i="0" dirty="0">
              <a:solidFill>
                <a:srgbClr val="202124"/>
              </a:solidFill>
              <a:effectLst/>
              <a:latin typeface="arial" panose="020B0604020202020204" pitchFamily="34" charset="0"/>
            </a:endParaRPr>
          </a:p>
          <a:p>
            <a:pPr marL="228600" indent="-228600" algn="l">
              <a:buAutoNum type="arabicPeriod"/>
            </a:pPr>
            <a:r>
              <a:rPr lang="en-US" b="0" i="0" dirty="0">
                <a:solidFill>
                  <a:srgbClr val="202124"/>
                </a:solidFill>
                <a:effectLst/>
                <a:latin typeface="arial" panose="020B0604020202020204" pitchFamily="34" charset="0"/>
              </a:rPr>
              <a:t>Typically, SOA (service oriented architecture) is an architectural design approach that provides services to components through a communication protocol over a network. Service-Oriented Architecture is implemented with web services, which makes the “functional building blocks accessible over standard internet protocols.” An example of a web service standard is </a:t>
            </a:r>
            <a:r>
              <a:rPr lang="en-US" b="1" i="0" dirty="0">
                <a:solidFill>
                  <a:srgbClr val="202124"/>
                </a:solidFill>
                <a:effectLst/>
                <a:latin typeface="arial" panose="020B0604020202020204" pitchFamily="34" charset="0"/>
              </a:rPr>
              <a:t>SOAP, which stands for Simple Object Access Protocol</a:t>
            </a:r>
            <a:r>
              <a:rPr lang="en-US" b="0" i="0" dirty="0">
                <a:solidFill>
                  <a:srgbClr val="202124"/>
                </a:solidFill>
                <a:effectLst/>
                <a:latin typeface="arial" panose="020B0604020202020204" pitchFamily="34" charset="0"/>
              </a:rPr>
              <a:t>. </a:t>
            </a:r>
          </a:p>
          <a:p>
            <a:pPr marL="228600" indent="-228600" algn="l">
              <a:buAutoNum type="arabicPeriod"/>
            </a:pPr>
            <a:endParaRPr lang="en-US" b="0" i="0" dirty="0">
              <a:solidFill>
                <a:srgbClr val="202124"/>
              </a:solidFill>
              <a:effectLst/>
              <a:latin typeface="arial" panose="020B0604020202020204" pitchFamily="34" charset="0"/>
            </a:endParaRPr>
          </a:p>
          <a:p>
            <a:pPr algn="l"/>
            <a:r>
              <a:rPr lang="en-US" b="0" i="0" dirty="0">
                <a:solidFill>
                  <a:srgbClr val="202124"/>
                </a:solidFill>
                <a:effectLst/>
                <a:latin typeface="arial" panose="020B0604020202020204" pitchFamily="34" charset="0"/>
              </a:rPr>
              <a:t>Is SOA same as API?</a:t>
            </a:r>
          </a:p>
          <a:p>
            <a:pPr algn="l"/>
            <a:r>
              <a:rPr lang="en-US" b="0" i="0" dirty="0">
                <a:solidFill>
                  <a:srgbClr val="202124"/>
                </a:solidFill>
                <a:effectLst/>
                <a:latin typeface="arial" panose="020B0604020202020204" pitchFamily="34" charset="0"/>
              </a:rPr>
              <a:t>What's the Difference Between API vs. SOA? APIs (application programming interfaces) allow applications to communicate and transfer information. SOA (service oriented architecture) is an architectural design approach that provides services to components through a communication protocol over a network.</a:t>
            </a:r>
          </a:p>
          <a:p>
            <a:pPr marL="228600" indent="-228600" algn="l">
              <a:buAutoNum type="arabicPeriod"/>
            </a:pPr>
            <a:endParaRPr lang="en-US" b="0" i="0" dirty="0">
              <a:solidFill>
                <a:srgbClr val="202124"/>
              </a:solidFill>
              <a:effectLst/>
              <a:latin typeface="arial" panose="020B0604020202020204" pitchFamily="34" charset="0"/>
            </a:endParaRPr>
          </a:p>
          <a:p>
            <a:pPr marL="228600" indent="-228600" algn="l">
              <a:buAutoNum type="arabicPeriod"/>
            </a:pPr>
            <a:endParaRPr lang="en-TW" dirty="0"/>
          </a:p>
          <a:p>
            <a:endParaRPr lang="en-TW" dirty="0"/>
          </a:p>
        </p:txBody>
      </p:sp>
      <p:sp>
        <p:nvSpPr>
          <p:cNvPr id="4" name="Slide Number Placeholder 3"/>
          <p:cNvSpPr>
            <a:spLocks noGrp="1"/>
          </p:cNvSpPr>
          <p:nvPr>
            <p:ph type="sldNum" sz="quarter" idx="5"/>
          </p:nvPr>
        </p:nvSpPr>
        <p:spPr/>
        <p:txBody>
          <a:bodyPr/>
          <a:lstStyle/>
          <a:p>
            <a:fld id="{D923E61B-9923-41E8-A048-1B57D195D0C6}" type="slidenum">
              <a:rPr lang="en-US" smtClean="0"/>
              <a:pPr/>
              <a:t>22</a:t>
            </a:fld>
            <a:endParaRPr lang="en-US"/>
          </a:p>
        </p:txBody>
      </p:sp>
    </p:spTree>
    <p:extLst>
      <p:ext uri="{BB962C8B-B14F-4D97-AF65-F5344CB8AC3E}">
        <p14:creationId xmlns:p14="http://schemas.microsoft.com/office/powerpoint/2010/main" val="2630061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104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br>
              <a:rPr lang="en-US" b="0" i="0" dirty="0">
                <a:solidFill>
                  <a:srgbClr val="202124"/>
                </a:solidFill>
                <a:effectLst/>
                <a:latin typeface="arial" panose="020B0604020202020204" pitchFamily="34" charset="0"/>
              </a:rPr>
            </a:br>
            <a:endParaRPr lang="en-US" b="0" i="0" dirty="0">
              <a:solidFill>
                <a:srgbClr val="202124"/>
              </a:solidFill>
              <a:effectLst/>
              <a:latin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4"/>
                </a:solidFill>
                <a:effectLst/>
                <a:latin typeface="arial" panose="020B0604020202020204" pitchFamily="34" charset="0"/>
              </a:rPr>
              <a:t>Dynamic Provisioning is </a:t>
            </a:r>
            <a:r>
              <a:rPr lang="en-US" b="1" i="0" dirty="0">
                <a:solidFill>
                  <a:srgbClr val="202124"/>
                </a:solidFill>
                <a:effectLst/>
                <a:latin typeface="arial" panose="020B0604020202020204" pitchFamily="34" charset="0"/>
              </a:rPr>
              <a:t>a volume management feature that allows storage managers and system administrators to efficiently plan and allocate storage to users or applications</a:t>
            </a:r>
            <a:r>
              <a:rPr lang="en-US" b="0" i="0" dirty="0">
                <a:solidFill>
                  <a:srgbClr val="202124"/>
                </a:solidFill>
                <a:effectLst/>
                <a:latin typeface="arial" panose="020B0604020202020204" pitchFamily="34" charset="0"/>
              </a:rPr>
              <a:t>. It provides a platform for the array to dynamically manage data and physical capacity without frequent manual involvement.</a:t>
            </a:r>
          </a:p>
          <a:p>
            <a:pPr marL="228600" indent="-228600" algn="l">
              <a:buAutoNum type="arabicPeriod"/>
            </a:pPr>
            <a:endParaRPr lang="en-US" b="1" i="0" dirty="0">
              <a:solidFill>
                <a:srgbClr val="202124"/>
              </a:solidFill>
              <a:effectLst/>
              <a:latin typeface="arial" panose="020B0604020202020204" pitchFamily="34" charset="0"/>
            </a:endParaRPr>
          </a:p>
          <a:p>
            <a:pPr marL="228600" indent="-228600" algn="l">
              <a:buAutoNum type="arabicPeriod"/>
            </a:pPr>
            <a:endParaRPr lang="en-US" b="1" i="0" dirty="0">
              <a:solidFill>
                <a:srgbClr val="202124"/>
              </a:solidFill>
              <a:effectLst/>
              <a:latin typeface="arial" panose="020B0604020202020204" pitchFamily="34" charset="0"/>
            </a:endParaRPr>
          </a:p>
          <a:p>
            <a:pPr marL="228600" indent="-228600" algn="l">
              <a:buAutoNum type="arabicPeriod"/>
            </a:pPr>
            <a:r>
              <a:rPr lang="en-US" b="0" i="0" dirty="0">
                <a:solidFill>
                  <a:srgbClr val="202124"/>
                </a:solidFill>
                <a:effectLst/>
                <a:latin typeface="arial" panose="020B0604020202020204" pitchFamily="34" charset="0"/>
              </a:rPr>
              <a:t>Fault tolerance refers to </a:t>
            </a:r>
            <a:r>
              <a:rPr lang="en-US" b="1" i="0" dirty="0">
                <a:solidFill>
                  <a:srgbClr val="202124"/>
                </a:solidFill>
                <a:effectLst/>
                <a:latin typeface="arial" panose="020B0604020202020204" pitchFamily="34" charset="0"/>
              </a:rPr>
              <a:t>the ability of a system (computer, network, cloud cluster, etc.) to continue operating without interruption when one or more of its components fail</a:t>
            </a:r>
            <a:r>
              <a:rPr lang="en-US" b="0" i="0" dirty="0">
                <a:solidFill>
                  <a:srgbClr val="202124"/>
                </a:solidFill>
                <a:effectLst/>
                <a:latin typeface="arial" panose="020B0604020202020204" pitchFamily="34" charset="0"/>
              </a:rPr>
              <a:t>. Fault tolerance in cloud computing means </a:t>
            </a:r>
            <a:r>
              <a:rPr lang="en-US" b="1" i="0" dirty="0">
                <a:solidFill>
                  <a:srgbClr val="202124"/>
                </a:solidFill>
                <a:effectLst/>
                <a:latin typeface="arial" panose="020B0604020202020204" pitchFamily="34" charset="0"/>
              </a:rPr>
              <a:t>creating a blueprint for ongoing work whenever some parts are down or unavailable</a:t>
            </a:r>
            <a:r>
              <a:rPr lang="en-US" b="0" i="0" dirty="0">
                <a:solidFill>
                  <a:srgbClr val="202124"/>
                </a:solidFill>
                <a:effectLst/>
                <a:latin typeface="arial" panose="020B0604020202020204" pitchFamily="34" charset="0"/>
              </a:rPr>
              <a:t>. It helps enterprises evaluate their infrastructure needs and requirements and provides services in case the respective device becomes unavailable for some reason.</a:t>
            </a:r>
          </a:p>
          <a:p>
            <a:pPr marL="228600" indent="-228600" algn="l">
              <a:buAutoNum type="arabicPeriod"/>
            </a:pPr>
            <a:endParaRPr lang="en-TW" dirty="0"/>
          </a:p>
          <a:p>
            <a:endParaRPr lang="en-TW" dirty="0"/>
          </a:p>
        </p:txBody>
      </p:sp>
      <p:sp>
        <p:nvSpPr>
          <p:cNvPr id="4" name="Slide Number Placeholder 3"/>
          <p:cNvSpPr>
            <a:spLocks noGrp="1"/>
          </p:cNvSpPr>
          <p:nvPr>
            <p:ph type="sldNum" sz="quarter" idx="5"/>
          </p:nvPr>
        </p:nvSpPr>
        <p:spPr/>
        <p:txBody>
          <a:bodyPr/>
          <a:lstStyle/>
          <a:p>
            <a:fld id="{D923E61B-9923-41E8-A048-1B57D195D0C6}" type="slidenum">
              <a:rPr lang="en-US" smtClean="0"/>
              <a:pPr/>
              <a:t>41</a:t>
            </a:fld>
            <a:endParaRPr lang="en-US"/>
          </a:p>
        </p:txBody>
      </p:sp>
    </p:spTree>
    <p:extLst>
      <p:ext uri="{BB962C8B-B14F-4D97-AF65-F5344CB8AC3E}">
        <p14:creationId xmlns:p14="http://schemas.microsoft.com/office/powerpoint/2010/main" val="3483078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D923E61B-9923-41E8-A048-1B57D195D0C6}" type="slidenum">
              <a:rPr lang="en-US" smtClean="0"/>
              <a:pPr/>
              <a:t>43</a:t>
            </a:fld>
            <a:endParaRPr lang="en-US"/>
          </a:p>
        </p:txBody>
      </p:sp>
    </p:spTree>
    <p:extLst>
      <p:ext uri="{BB962C8B-B14F-4D97-AF65-F5344CB8AC3E}">
        <p14:creationId xmlns:p14="http://schemas.microsoft.com/office/powerpoint/2010/main" val="4005100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br>
              <a:rPr lang="en-US" b="0" i="0" dirty="0">
                <a:solidFill>
                  <a:srgbClr val="202124"/>
                </a:solidFill>
                <a:effectLst/>
                <a:latin typeface="arial" panose="020B0604020202020204" pitchFamily="34" charset="0"/>
              </a:rPr>
            </a:br>
            <a:endParaRPr lang="en-US" b="0" i="0" dirty="0">
              <a:solidFill>
                <a:srgbClr val="202124"/>
              </a:solidFill>
              <a:effectLst/>
              <a:latin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4"/>
                </a:solidFill>
                <a:effectLst/>
                <a:latin typeface="arial" panose="020B0604020202020204" pitchFamily="34" charset="0"/>
              </a:rPr>
              <a:t>Dynamic Provisioning is </a:t>
            </a:r>
            <a:r>
              <a:rPr lang="en-US" b="1" i="0" dirty="0">
                <a:solidFill>
                  <a:srgbClr val="202124"/>
                </a:solidFill>
                <a:effectLst/>
                <a:latin typeface="arial" panose="020B0604020202020204" pitchFamily="34" charset="0"/>
              </a:rPr>
              <a:t>a volume management feature that allows storage managers and system administrators to efficiently plan and allocate storage to users or applications</a:t>
            </a:r>
            <a:r>
              <a:rPr lang="en-US" b="0" i="0" dirty="0">
                <a:solidFill>
                  <a:srgbClr val="202124"/>
                </a:solidFill>
                <a:effectLst/>
                <a:latin typeface="arial" panose="020B0604020202020204" pitchFamily="34" charset="0"/>
              </a:rPr>
              <a:t>. It provides a platform for the array to dynamically manage data and physical capacity without frequent manual involvement.</a:t>
            </a:r>
          </a:p>
          <a:p>
            <a:pPr marL="228600" indent="-228600" algn="l">
              <a:buAutoNum type="arabicPeriod"/>
            </a:pPr>
            <a:endParaRPr lang="en-US" b="1" i="0" dirty="0">
              <a:solidFill>
                <a:srgbClr val="202124"/>
              </a:solidFill>
              <a:effectLst/>
              <a:latin typeface="arial" panose="020B0604020202020204" pitchFamily="34" charset="0"/>
            </a:endParaRPr>
          </a:p>
          <a:p>
            <a:pPr marL="228600" indent="-228600" algn="l">
              <a:buAutoNum type="arabicPeriod"/>
            </a:pPr>
            <a:endParaRPr lang="en-US" b="1" i="0" dirty="0">
              <a:solidFill>
                <a:srgbClr val="202124"/>
              </a:solidFill>
              <a:effectLst/>
              <a:latin typeface="arial" panose="020B0604020202020204" pitchFamily="34" charset="0"/>
            </a:endParaRPr>
          </a:p>
          <a:p>
            <a:pPr marL="228600" indent="-228600" algn="l">
              <a:buAutoNum type="arabicPeriod"/>
            </a:pPr>
            <a:r>
              <a:rPr lang="en-US" b="0" i="0" dirty="0">
                <a:solidFill>
                  <a:srgbClr val="202124"/>
                </a:solidFill>
                <a:effectLst/>
                <a:latin typeface="arial" panose="020B0604020202020204" pitchFamily="34" charset="0"/>
              </a:rPr>
              <a:t>Fault tolerance refers to </a:t>
            </a:r>
            <a:r>
              <a:rPr lang="en-US" b="1" i="0" dirty="0">
                <a:solidFill>
                  <a:srgbClr val="202124"/>
                </a:solidFill>
                <a:effectLst/>
                <a:latin typeface="arial" panose="020B0604020202020204" pitchFamily="34" charset="0"/>
              </a:rPr>
              <a:t>the ability of a system (computer, network, cloud cluster, etc.) to continue operating without interruption when one or more of its components fail</a:t>
            </a:r>
            <a:r>
              <a:rPr lang="en-US" b="0" i="0" dirty="0">
                <a:solidFill>
                  <a:srgbClr val="202124"/>
                </a:solidFill>
                <a:effectLst/>
                <a:latin typeface="arial" panose="020B0604020202020204" pitchFamily="34" charset="0"/>
              </a:rPr>
              <a:t>. Fault tolerance in cloud computing means </a:t>
            </a:r>
            <a:r>
              <a:rPr lang="en-US" b="1" i="0" dirty="0">
                <a:solidFill>
                  <a:srgbClr val="202124"/>
                </a:solidFill>
                <a:effectLst/>
                <a:latin typeface="arial" panose="020B0604020202020204" pitchFamily="34" charset="0"/>
              </a:rPr>
              <a:t>creating a blueprint for ongoing work whenever some parts are down or unavailable</a:t>
            </a:r>
            <a:r>
              <a:rPr lang="en-US" b="0" i="0" dirty="0">
                <a:solidFill>
                  <a:srgbClr val="202124"/>
                </a:solidFill>
                <a:effectLst/>
                <a:latin typeface="arial" panose="020B0604020202020204" pitchFamily="34" charset="0"/>
              </a:rPr>
              <a:t>. It helps enterprises evaluate their infrastructure needs and requirements and provides services in case the respective device becomes unavailable for some reason.</a:t>
            </a:r>
          </a:p>
          <a:p>
            <a:pPr marL="228600" indent="-228600" algn="l">
              <a:buAutoNum type="arabicPeriod"/>
            </a:pPr>
            <a:endParaRPr lang="en-TW" dirty="0"/>
          </a:p>
          <a:p>
            <a:endParaRPr lang="en-TW" dirty="0"/>
          </a:p>
        </p:txBody>
      </p:sp>
      <p:sp>
        <p:nvSpPr>
          <p:cNvPr id="4" name="Slide Number Placeholder 3"/>
          <p:cNvSpPr>
            <a:spLocks noGrp="1"/>
          </p:cNvSpPr>
          <p:nvPr>
            <p:ph type="sldNum" sz="quarter" idx="5"/>
          </p:nvPr>
        </p:nvSpPr>
        <p:spPr/>
        <p:txBody>
          <a:bodyPr/>
          <a:lstStyle/>
          <a:p>
            <a:fld id="{D923E61B-9923-41E8-A048-1B57D195D0C6}" type="slidenum">
              <a:rPr lang="en-US" smtClean="0"/>
              <a:pPr/>
              <a:t>50</a:t>
            </a:fld>
            <a:endParaRPr lang="en-US"/>
          </a:p>
        </p:txBody>
      </p:sp>
    </p:spTree>
    <p:extLst>
      <p:ext uri="{BB962C8B-B14F-4D97-AF65-F5344CB8AC3E}">
        <p14:creationId xmlns:p14="http://schemas.microsoft.com/office/powerpoint/2010/main" val="3377873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intensive </a:t>
            </a:r>
          </a:p>
        </p:txBody>
      </p:sp>
      <p:sp>
        <p:nvSpPr>
          <p:cNvPr id="4" name="Slide Number Placeholder 3"/>
          <p:cNvSpPr>
            <a:spLocks noGrp="1"/>
          </p:cNvSpPr>
          <p:nvPr>
            <p:ph type="sldNum" sz="quarter" idx="10"/>
          </p:nvPr>
        </p:nvSpPr>
        <p:spPr/>
        <p:txBody>
          <a:bodyPr/>
          <a:lstStyle/>
          <a:p>
            <a:fld id="{D923E61B-9923-41E8-A048-1B57D195D0C6}" type="slidenum">
              <a:rPr lang="en-US" smtClean="0"/>
              <a:pPr/>
              <a:t>56</a:t>
            </a:fld>
            <a:endParaRPr lang="en-US"/>
          </a:p>
        </p:txBody>
      </p:sp>
    </p:spTree>
    <p:extLst>
      <p:ext uri="{BB962C8B-B14F-4D97-AF65-F5344CB8AC3E}">
        <p14:creationId xmlns:p14="http://schemas.microsoft.com/office/powerpoint/2010/main" val="2224362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intensive </a:t>
            </a:r>
          </a:p>
        </p:txBody>
      </p:sp>
      <p:sp>
        <p:nvSpPr>
          <p:cNvPr id="4" name="Slide Number Placeholder 3"/>
          <p:cNvSpPr>
            <a:spLocks noGrp="1"/>
          </p:cNvSpPr>
          <p:nvPr>
            <p:ph type="sldNum" sz="quarter" idx="10"/>
          </p:nvPr>
        </p:nvSpPr>
        <p:spPr/>
        <p:txBody>
          <a:bodyPr/>
          <a:lstStyle/>
          <a:p>
            <a:fld id="{D923E61B-9923-41E8-A048-1B57D195D0C6}" type="slidenum">
              <a:rPr lang="en-US" smtClean="0"/>
              <a:pPr/>
              <a:t>57</a:t>
            </a:fld>
            <a:endParaRPr lang="en-US"/>
          </a:p>
        </p:txBody>
      </p:sp>
    </p:spTree>
    <p:extLst>
      <p:ext uri="{BB962C8B-B14F-4D97-AF65-F5344CB8AC3E}">
        <p14:creationId xmlns:p14="http://schemas.microsoft.com/office/powerpoint/2010/main" val="2224362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endParaRPr lang="en-US" b="0" i="0" dirty="0">
              <a:solidFill>
                <a:srgbClr val="202124"/>
              </a:solidFill>
              <a:effectLst/>
              <a:latin typeface="arial" panose="020B0604020202020204" pitchFamily="34" charset="0"/>
            </a:endParaRPr>
          </a:p>
          <a:p>
            <a:pPr algn="l"/>
            <a:endParaRPr lang="en-US" b="0" i="0" dirty="0">
              <a:solidFill>
                <a:srgbClr val="202124"/>
              </a:solidFill>
              <a:effectLst/>
              <a:latin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4"/>
                </a:solidFill>
                <a:effectLst/>
                <a:latin typeface="arial" panose="020B0604020202020204" pitchFamily="34" charset="0"/>
              </a:rPr>
              <a:t>Cloud monitoring is </a:t>
            </a:r>
            <a:r>
              <a:rPr lang="en-US" b="1" i="0" dirty="0">
                <a:solidFill>
                  <a:srgbClr val="202124"/>
                </a:solidFill>
                <a:effectLst/>
                <a:latin typeface="arial" panose="020B0604020202020204" pitchFamily="34" charset="0"/>
              </a:rPr>
              <a:t>a method of reviewing, observing, and managing the operational workflow in a cloud-based IT infrastructure</a:t>
            </a:r>
            <a:r>
              <a:rPr lang="en-US" b="0" i="0" dirty="0">
                <a:solidFill>
                  <a:srgbClr val="202124"/>
                </a:solidFill>
                <a:effectLst/>
                <a:latin typeface="arial" panose="020B0604020202020204" pitchFamily="34" charset="0"/>
              </a:rPr>
              <a:t>. Manual or automated management techniques confirm the availability and performance of websites, servers, applications, and other cloud infrastructure.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i="0" dirty="0">
              <a:solidFill>
                <a:srgbClr val="202124"/>
              </a:solidFill>
              <a:effectLst/>
              <a:latin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4"/>
                </a:solidFill>
                <a:effectLst/>
                <a:latin typeface="arial" panose="020B0604020202020204" pitchFamily="34" charset="0"/>
              </a:rPr>
              <a:t>In the context of cloud computing, Portability is about the ability of a customer to move and suitably adapt their applications and data between their own systems and cloud services, and between cloud services of different cloud service providers and potentially different cloud deployment models. Interoperability means the ability of two cloud systems to talk to another, i.e. to exchange messages and information in a way that both can understand. Data portability means the ability to move data (files, documents, database tables, etc.)</a:t>
            </a:r>
          </a:p>
          <a:p>
            <a:pPr marL="228600" indent="-228600" algn="l">
              <a:buAutoNum type="arabicPeriod"/>
            </a:pPr>
            <a:endParaRPr lang="en-US" b="1" i="0" dirty="0">
              <a:solidFill>
                <a:srgbClr val="202124"/>
              </a:solidFill>
              <a:effectLst/>
              <a:latin typeface="arial" panose="020B0604020202020204" pitchFamily="34" charset="0"/>
            </a:endParaRPr>
          </a:p>
          <a:p>
            <a:pPr marL="228600" indent="-228600" algn="l">
              <a:buAutoNum type="arabicPeriod"/>
            </a:pPr>
            <a:r>
              <a:rPr lang="en-US" b="0" i="0" dirty="0">
                <a:solidFill>
                  <a:srgbClr val="202124"/>
                </a:solidFill>
                <a:effectLst/>
                <a:latin typeface="arial" panose="020B0604020202020204" pitchFamily="34" charset="0"/>
              </a:rPr>
              <a:t>Resource scheduling indicates </a:t>
            </a:r>
            <a:r>
              <a:rPr lang="en-US" b="1" i="0" dirty="0">
                <a:solidFill>
                  <a:srgbClr val="202124"/>
                </a:solidFill>
                <a:effectLst/>
                <a:latin typeface="arial" panose="020B0604020202020204" pitchFamily="34" charset="0"/>
              </a:rPr>
              <a:t>the process of organizing the resources among the different cloud users according to certain rules and regulation of resources usage under a specified cloud environment</a:t>
            </a:r>
            <a:r>
              <a:rPr lang="en-US" b="0" i="0" dirty="0">
                <a:solidFill>
                  <a:srgbClr val="202124"/>
                </a:solidFill>
                <a:effectLst/>
                <a:latin typeface="arial" panose="020B0604020202020204" pitchFamily="34" charset="0"/>
              </a:rPr>
              <a:t>. Resource scheduling in resource management is the basic technology of cloud computing.</a:t>
            </a:r>
          </a:p>
          <a:p>
            <a:pPr marL="228600" indent="-228600" algn="l">
              <a:buAutoNum type="arabicPeriod"/>
            </a:pPr>
            <a:endParaRPr lang="en-US" b="0" i="0" dirty="0">
              <a:solidFill>
                <a:srgbClr val="202124"/>
              </a:solidFill>
              <a:effectLst/>
              <a:latin typeface="arial" panose="020B0604020202020204" pitchFamily="34" charset="0"/>
            </a:endParaRPr>
          </a:p>
          <a:p>
            <a:pPr marL="228600" indent="-228600" algn="l">
              <a:buAutoNum type="arabicPeriod"/>
            </a:pPr>
            <a:endParaRPr lang="en-TW" dirty="0"/>
          </a:p>
          <a:p>
            <a:endParaRPr lang="en-TW" dirty="0"/>
          </a:p>
        </p:txBody>
      </p:sp>
      <p:sp>
        <p:nvSpPr>
          <p:cNvPr id="4" name="Slide Number Placeholder 3"/>
          <p:cNvSpPr>
            <a:spLocks noGrp="1"/>
          </p:cNvSpPr>
          <p:nvPr>
            <p:ph type="sldNum" sz="quarter" idx="5"/>
          </p:nvPr>
        </p:nvSpPr>
        <p:spPr/>
        <p:txBody>
          <a:bodyPr/>
          <a:lstStyle/>
          <a:p>
            <a:fld id="{D923E61B-9923-41E8-A048-1B57D195D0C6}" type="slidenum">
              <a:rPr lang="en-US" smtClean="0"/>
              <a:pPr/>
              <a:t>62</a:t>
            </a:fld>
            <a:endParaRPr lang="en-US"/>
          </a:p>
        </p:txBody>
      </p:sp>
    </p:spTree>
    <p:extLst>
      <p:ext uri="{BB962C8B-B14F-4D97-AF65-F5344CB8AC3E}">
        <p14:creationId xmlns:p14="http://schemas.microsoft.com/office/powerpoint/2010/main" val="783873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64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D923E61B-9923-41E8-A048-1B57D195D0C6}" type="slidenum">
              <a:rPr lang="en-US" smtClean="0"/>
              <a:pPr/>
              <a:t>99</a:t>
            </a:fld>
            <a:endParaRPr lang="en-US"/>
          </a:p>
        </p:txBody>
      </p:sp>
    </p:spTree>
    <p:extLst>
      <p:ext uri="{BB962C8B-B14F-4D97-AF65-F5344CB8AC3E}">
        <p14:creationId xmlns:p14="http://schemas.microsoft.com/office/powerpoint/2010/main" val="2236692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2024/3/6</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hyperlink" Target="https://www.academia.edu/43671761/Ubuntu_Installation_Guide_for_VMware_Workstation_and_Player" TargetMode="External"/><Relationship Id="rId2" Type="http://schemas.openxmlformats.org/officeDocument/2006/relationships/hyperlink" Target="https://www.wikihow.com/Install-VirtualBox" TargetMode="Externa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4kdHJFdxotM?feature=oembed" TargetMode="External"/><Relationship Id="rId1" Type="http://schemas.openxmlformats.org/officeDocument/2006/relationships/video" Target="https://www.youtube.com/embed/Etny8do7ozI?feature=oembed" TargetMode="External"/><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hyperlink" Target="https://engage.morphisec.com/gartner-emerging-technologies-trends-2023" TargetMode="Externa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blog.icorps.com/pros-and-cons-microsoft-azur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blog.icorps.com/bid/103671/cloud-"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slideLayout" Target="../slideLayouts/slideLayout2.xml"/><Relationship Id="rId1" Type="http://schemas.openxmlformats.org/officeDocument/2006/relationships/video" Target="https://www.youtube.com/embed/kzKFuHk8ovk?list=PLIivdWyY5sqKh1gDR0WpP9iIOY00IE0x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buyya.com/photos/albacete_2006.jpg"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Th9sJF9gEJY?start=41&amp;feature=oembed" TargetMode="External"/><Relationship Id="rId4" Type="http://schemas.openxmlformats.org/officeDocument/2006/relationships/image" Target="../media/image7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br>
              <a:rPr lang="en-US" altLang="zh-TW" sz="4000" dirty="0">
                <a:effectLst>
                  <a:outerShdw blurRad="38100" dist="38100" dir="2700000" algn="tl">
                    <a:srgbClr val="000000">
                      <a:alpha val="43137"/>
                    </a:srgbClr>
                  </a:outerShdw>
                </a:effectLst>
              </a:rPr>
            </a:br>
            <a:r>
              <a:rPr lang="en-US" sz="4000" dirty="0">
                <a:effectLst>
                  <a:outerShdw blurRad="38100" dist="38100" dir="2700000" algn="tl">
                    <a:srgbClr val="000000">
                      <a:alpha val="43137"/>
                    </a:srgbClr>
                  </a:outerShdw>
                </a:effectLst>
              </a:rPr>
              <a:t>Cloud Computing</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Properties and characteristics</a:t>
            </a: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a:t>The consumer does not manage or control the underlying cloud infrastructure but has control over operating systems, storage, deployed applications, and possibly limited control of select networking components .</a:t>
            </a:r>
          </a:p>
          <a:p>
            <a:r>
              <a:rPr lang="en-US" dirty="0"/>
              <a:t>Examples :</a:t>
            </a:r>
          </a:p>
          <a:p>
            <a:pPr lvl="1"/>
            <a:r>
              <a:rPr lang="en-US" dirty="0"/>
              <a:t>Amazon EC2</a:t>
            </a:r>
          </a:p>
          <a:p>
            <a:pPr lvl="1"/>
            <a:r>
              <a:rPr lang="en-US" dirty="0" err="1"/>
              <a:t>OpenStack</a:t>
            </a:r>
            <a:endParaRPr lang="en-US" dirty="0"/>
          </a:p>
          <a:p>
            <a:pPr lvl="1"/>
            <a:r>
              <a:rPr lang="en-US" dirty="0" err="1"/>
              <a:t>OpenNebula</a:t>
            </a:r>
            <a:endParaRPr lang="en-US" dirty="0"/>
          </a:p>
          <a:p>
            <a:pPr lvl="1"/>
            <a:r>
              <a:rPr lang="en-US" dirty="0"/>
              <a:t>… etc</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Benefits</a:t>
            </a:r>
          </a:p>
        </p:txBody>
      </p:sp>
      <p:pic>
        <p:nvPicPr>
          <p:cNvPr id="4" name="Content Placeholder 3" descr="Screen Shot 2016-03-09 at 1.35.47 PM.png"/>
          <p:cNvPicPr>
            <a:picLocks noGrp="1" noChangeAspect="1"/>
          </p:cNvPicPr>
          <p:nvPr>
            <p:ph idx="1"/>
          </p:nvPr>
        </p:nvPicPr>
        <p:blipFill>
          <a:blip r:embed="rId2">
            <a:extLst>
              <a:ext uri="{28A0092B-C50C-407E-A947-70E740481C1C}">
                <a14:useLocalDpi xmlns:a14="http://schemas.microsoft.com/office/drawing/2010/main" val="0"/>
              </a:ext>
            </a:extLst>
          </a:blip>
          <a:srcRect t="642" b="642"/>
          <a:stretch>
            <a:fillRect/>
          </a:stretch>
        </p:blipFill>
        <p:spPr/>
      </p:pic>
      <p:sp>
        <p:nvSpPr>
          <p:cNvPr id="5" name="Rectangle 4"/>
          <p:cNvSpPr/>
          <p:nvPr/>
        </p:nvSpPr>
        <p:spPr>
          <a:xfrm>
            <a:off x="685800" y="6096000"/>
            <a:ext cx="5334000"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a:t>
            </a:r>
            <a:r>
              <a:rPr lang="en-US" dirty="0" err="1"/>
              <a:t>whkyRvugqlM</a:t>
            </a:r>
            <a:endParaRPr lang="en-US" dirty="0"/>
          </a:p>
        </p:txBody>
      </p:sp>
    </p:spTree>
    <p:extLst>
      <p:ext uri="{BB962C8B-B14F-4D97-AF65-F5344CB8AC3E}">
        <p14:creationId xmlns:p14="http://schemas.microsoft.com/office/powerpoint/2010/main" val="7986095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r>
              <a:rPr lang="en-US" dirty="0"/>
              <a:t>The capability provided to the consumer is to deploy onto the cloud infrastructure consumer-created or acquired applications created using programming languages and tools supported by the provider.</a:t>
            </a:r>
          </a:p>
          <a:p>
            <a:pPr lvl="1"/>
            <a:r>
              <a:rPr lang="en-US" dirty="0"/>
              <a:t>The consumer does not manage or control the underlying cloud infrastructure including network, servers, operating systems, or storage, but has control over the deployed applications and possibly application hosting environment configurations.</a:t>
            </a:r>
          </a:p>
          <a:p>
            <a:r>
              <a:rPr lang="en-US" dirty="0"/>
              <a:t>Examples :</a:t>
            </a:r>
          </a:p>
          <a:p>
            <a:pPr lvl="1"/>
            <a:r>
              <a:rPr lang="en-US"/>
              <a:t>Microsoft Windows Azure</a:t>
            </a:r>
            <a:endParaRPr lang="en-US" dirty="0"/>
          </a:p>
          <a:p>
            <a:pPr lvl="1"/>
            <a:r>
              <a:rPr lang="en-US" dirty="0"/>
              <a:t>Google App Engine</a:t>
            </a:r>
          </a:p>
          <a:p>
            <a:pPr lvl="1"/>
            <a:r>
              <a:rPr lang="en-US" dirty="0" err="1"/>
              <a:t>Hadoop</a:t>
            </a:r>
            <a:endParaRPr lang="en-US" dirty="0"/>
          </a:p>
          <a:p>
            <a:pPr lvl="1"/>
            <a:r>
              <a:rPr lang="en-US" altLang="zh-TW" dirty="0"/>
              <a:t>… etc</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software services available. 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dirty="0"/>
              <a:t>Provide service – </a:t>
            </a:r>
            <a:r>
              <a:rPr lang="en-US" b="1" dirty="0"/>
              <a:t>Programming IDE</a:t>
            </a:r>
          </a:p>
          <a:p>
            <a:pPr lvl="1"/>
            <a:r>
              <a:rPr lang="en-US" dirty="0"/>
              <a:t>Users make use of programming IDE to develop their service among </a:t>
            </a:r>
            <a:r>
              <a:rPr lang="en-US" dirty="0" err="1"/>
              <a:t>PaaS</a:t>
            </a:r>
            <a:r>
              <a:rPr lang="en-US" dirty="0"/>
              <a:t>.</a:t>
            </a:r>
          </a:p>
          <a:p>
            <a:pPr lvl="2"/>
            <a:r>
              <a:rPr lang="en-US" dirty="0"/>
              <a:t>This IDE should integrate the full functionalities which supported from the underling runtime environment.</a:t>
            </a:r>
          </a:p>
          <a:p>
            <a:pPr lvl="2"/>
            <a:r>
              <a:rPr lang="en-US" dirty="0"/>
              <a:t>This IDE should also provide some development tools, such as 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a:t>In Our Humble Opinion</a:t>
            </a:r>
          </a:p>
        </p:txBody>
      </p:sp>
      <p:sp>
        <p:nvSpPr>
          <p:cNvPr id="3" name="Content Placeholder 2"/>
          <p:cNvSpPr>
            <a:spLocks noGrp="1"/>
          </p:cNvSpPr>
          <p:nvPr>
            <p:ph idx="1"/>
          </p:nvPr>
        </p:nvSpPr>
        <p:spPr>
          <a:xfrm>
            <a:off x="457200" y="1143000"/>
            <a:ext cx="8229600" cy="5562600"/>
          </a:xfrm>
        </p:spPr>
        <p:txBody>
          <a:bodyPr>
            <a:noAutofit/>
          </a:bodyPr>
          <a:lstStyle/>
          <a:p>
            <a:r>
              <a:rPr lang="en-US" dirty="0"/>
              <a:t>Cloud computing is a paradigm of computing, a new way of thinking about IT industry but not any specific technology.</a:t>
            </a:r>
          </a:p>
          <a:p>
            <a:pPr lvl="1"/>
            <a:r>
              <a:rPr lang="en-US" dirty="0"/>
              <a:t>Central ideas</a:t>
            </a:r>
          </a:p>
          <a:p>
            <a:pPr lvl="2"/>
            <a:r>
              <a:rPr lang="en-US" b="1" i="1" dirty="0">
                <a:solidFill>
                  <a:schemeClr val="accent6">
                    <a:lumMod val="50000"/>
                  </a:schemeClr>
                </a:solidFill>
              </a:rPr>
              <a:t>Utility Computing</a:t>
            </a:r>
          </a:p>
          <a:p>
            <a:pPr lvl="2"/>
            <a:r>
              <a:rPr lang="en-US" b="1" i="1" dirty="0">
                <a:solidFill>
                  <a:schemeClr val="accent6">
                    <a:lumMod val="50000"/>
                  </a:schemeClr>
                </a:solidFill>
              </a:rPr>
              <a:t>SOA</a:t>
            </a:r>
            <a:r>
              <a:rPr lang="en-US" dirty="0"/>
              <a:t> - Service Oriented Architecture</a:t>
            </a:r>
          </a:p>
          <a:p>
            <a:pPr lvl="2"/>
            <a:r>
              <a:rPr lang="en-US" b="1" i="1" dirty="0">
                <a:solidFill>
                  <a:schemeClr val="accent6">
                    <a:lumMod val="50000"/>
                  </a:schemeClr>
                </a:solidFill>
              </a:rPr>
              <a:t>SLA</a:t>
            </a:r>
            <a:r>
              <a:rPr lang="en-US" dirty="0"/>
              <a:t> - Service Level Agreement</a:t>
            </a:r>
          </a:p>
          <a:p>
            <a:pPr lvl="1"/>
            <a:r>
              <a:rPr lang="en-US" dirty="0"/>
              <a:t>Properties and characteristics</a:t>
            </a:r>
          </a:p>
          <a:p>
            <a:pPr lvl="2"/>
            <a:r>
              <a:rPr lang="en-US" dirty="0"/>
              <a:t>High </a:t>
            </a:r>
            <a:r>
              <a:rPr lang="en-US" b="1" i="1" dirty="0">
                <a:solidFill>
                  <a:schemeClr val="accent6">
                    <a:lumMod val="50000"/>
                  </a:schemeClr>
                </a:solidFill>
              </a:rPr>
              <a:t>scalability </a:t>
            </a:r>
            <a:r>
              <a:rPr lang="en-US" dirty="0"/>
              <a:t>and </a:t>
            </a:r>
            <a:r>
              <a:rPr lang="en-US" b="1" i="1" dirty="0">
                <a:solidFill>
                  <a:schemeClr val="accent6">
                    <a:lumMod val="50000"/>
                  </a:schemeClr>
                </a:solidFill>
              </a:rPr>
              <a:t>elasticity</a:t>
            </a:r>
          </a:p>
          <a:p>
            <a:pPr lvl="2"/>
            <a:r>
              <a:rPr lang="en-US" dirty="0"/>
              <a:t>High </a:t>
            </a:r>
            <a:r>
              <a:rPr lang="en-US" b="1" i="1" dirty="0">
                <a:solidFill>
                  <a:schemeClr val="accent6">
                    <a:lumMod val="50000"/>
                  </a:schemeClr>
                </a:solidFill>
              </a:rPr>
              <a:t>availability </a:t>
            </a:r>
            <a:r>
              <a:rPr lang="en-US" dirty="0"/>
              <a:t>and </a:t>
            </a:r>
            <a:r>
              <a:rPr lang="en-US" b="1" i="1" dirty="0">
                <a:solidFill>
                  <a:schemeClr val="accent6">
                    <a:lumMod val="50000"/>
                  </a:schemeClr>
                </a:solidFill>
              </a:rPr>
              <a:t>reliability</a:t>
            </a:r>
          </a:p>
          <a:p>
            <a:pPr lvl="2"/>
            <a:r>
              <a:rPr lang="en-US" dirty="0"/>
              <a:t>High </a:t>
            </a:r>
            <a:r>
              <a:rPr lang="en-US" b="1" i="1" dirty="0">
                <a:solidFill>
                  <a:schemeClr val="accent6">
                    <a:lumMod val="50000"/>
                  </a:schemeClr>
                </a:solidFill>
              </a:rPr>
              <a:t>manageability </a:t>
            </a:r>
            <a:r>
              <a:rPr lang="en-US" dirty="0"/>
              <a:t>and </a:t>
            </a:r>
            <a:r>
              <a:rPr lang="en-US" b="1" i="1" dirty="0">
                <a:solidFill>
                  <a:schemeClr val="accent6">
                    <a:lumMod val="50000"/>
                  </a:schemeClr>
                </a:solidFill>
              </a:rPr>
              <a:t>interoperability</a:t>
            </a:r>
          </a:p>
          <a:p>
            <a:pPr lvl="2"/>
            <a:r>
              <a:rPr lang="en-US" dirty="0"/>
              <a:t>High </a:t>
            </a:r>
            <a:r>
              <a:rPr lang="en-US" b="1" i="1" dirty="0">
                <a:solidFill>
                  <a:schemeClr val="accent6">
                    <a:lumMod val="50000"/>
                  </a:schemeClr>
                </a:solidFill>
              </a:rPr>
              <a:t>accessibility </a:t>
            </a:r>
            <a:r>
              <a:rPr lang="en-US" dirty="0"/>
              <a:t>and </a:t>
            </a:r>
            <a:r>
              <a:rPr lang="en-US" b="1" i="1" dirty="0">
                <a:solidFill>
                  <a:schemeClr val="accent6">
                    <a:lumMod val="50000"/>
                  </a:schemeClr>
                </a:solidFill>
              </a:rPr>
              <a:t>portability</a:t>
            </a:r>
          </a:p>
          <a:p>
            <a:pPr lvl="2"/>
            <a:r>
              <a:rPr lang="en-US" dirty="0"/>
              <a:t>High </a:t>
            </a:r>
            <a:r>
              <a:rPr lang="en-US" b="1" i="1" dirty="0">
                <a:solidFill>
                  <a:schemeClr val="accent6">
                    <a:lumMod val="50000"/>
                  </a:schemeClr>
                </a:solidFill>
              </a:rPr>
              <a:t>performance </a:t>
            </a:r>
            <a:r>
              <a:rPr lang="en-US" dirty="0"/>
              <a:t>and </a:t>
            </a:r>
            <a:r>
              <a:rPr lang="en-US" b="1" i="1" dirty="0">
                <a:solidFill>
                  <a:schemeClr val="accent6">
                    <a:lumMod val="50000"/>
                  </a:schemeClr>
                </a:solidFill>
              </a:rPr>
              <a:t>optimization</a:t>
            </a:r>
          </a:p>
          <a:p>
            <a:pPr lvl="1"/>
            <a:r>
              <a:rPr lang="en-US" dirty="0"/>
              <a:t>Enabling techniques</a:t>
            </a:r>
          </a:p>
          <a:p>
            <a:pPr lvl="2"/>
            <a:r>
              <a:rPr lang="en-US" dirty="0"/>
              <a:t>Hardware virtualization</a:t>
            </a:r>
          </a:p>
          <a:p>
            <a:pPr lvl="2"/>
            <a:r>
              <a:rPr lang="en-US" dirty="0"/>
              <a:t>Parallelized and distributed computing</a:t>
            </a:r>
          </a:p>
          <a:p>
            <a:pPr lvl="2"/>
            <a:r>
              <a:rPr lang="en-US" dirty="0"/>
              <a:t>Web service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r>
              <a:rPr lang="en-US" dirty="0"/>
              <a:t>Apart from the standard search engine feature, web portals offer other services such as 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a:t>
            </a:r>
            <a:r>
              <a:rPr lang="en-US" dirty="0" err="1"/>
              <a:t>PaaS</a:t>
            </a:r>
            <a:r>
              <a:rPr lang="en-US" dirty="0"/>
              <a:t>, </a:t>
            </a:r>
            <a:r>
              <a:rPr lang="en-US" dirty="0" err="1"/>
              <a:t>SaaS</a:t>
            </a:r>
            <a:r>
              <a:rPr lang="en-US" dirty="0"/>
              <a:t>  Compare</a:t>
            </a:r>
          </a:p>
        </p:txBody>
      </p:sp>
      <p:pic>
        <p:nvPicPr>
          <p:cNvPr id="5" name="Content Placeholder 4" descr="Screen Shot 2016-03-09 at 1.48.06 PM.png"/>
          <p:cNvPicPr>
            <a:picLocks noGrp="1" noChangeAspect="1"/>
          </p:cNvPicPr>
          <p:nvPr>
            <p:ph idx="1"/>
          </p:nvPr>
        </p:nvPicPr>
        <p:blipFill>
          <a:blip r:embed="rId2">
            <a:extLst>
              <a:ext uri="{28A0092B-C50C-407E-A947-70E740481C1C}">
                <a14:useLocalDpi xmlns:a14="http://schemas.microsoft.com/office/drawing/2010/main" val="0"/>
              </a:ext>
            </a:extLst>
          </a:blip>
          <a:srcRect t="1152" b="1152"/>
          <a:stretch>
            <a:fillRect/>
          </a:stretch>
        </p:blipFill>
        <p:spPr>
          <a:xfrm>
            <a:off x="457200" y="1447800"/>
            <a:ext cx="8229600" cy="4525963"/>
          </a:xfrm>
        </p:spPr>
      </p:pic>
      <p:sp>
        <p:nvSpPr>
          <p:cNvPr id="6" name="Rectangle 5"/>
          <p:cNvSpPr/>
          <p:nvPr/>
        </p:nvSpPr>
        <p:spPr>
          <a:xfrm>
            <a:off x="228600" y="5935841"/>
            <a:ext cx="8610600" cy="923330"/>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=KgL3BfAc9Cs&amp;ebc=ANyPxKrlg2dHJjxFKxTTyzNfON7S7GI5Wns7S97C74oSGX00cvhX_dQmWJH5Ya0-ioQZk5sGuz7PmQ3L6zTVCYWRhPgnvTfV0Q</a:t>
            </a:r>
          </a:p>
        </p:txBody>
      </p:sp>
    </p:spTree>
    <p:extLst>
      <p:ext uri="{BB962C8B-B14F-4D97-AF65-F5344CB8AC3E}">
        <p14:creationId xmlns:p14="http://schemas.microsoft.com/office/powerpoint/2010/main" val="16913365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dirty="0"/>
              <a:t>The cloud infrastructure is operated solely for an organization.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Properties and Characteristics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8475-0746-50DB-04C2-A370C5813710}"/>
              </a:ext>
            </a:extLst>
          </p:cNvPr>
          <p:cNvSpPr>
            <a:spLocks noGrp="1"/>
          </p:cNvSpPr>
          <p:nvPr>
            <p:ph type="title"/>
          </p:nvPr>
        </p:nvSpPr>
        <p:spPr/>
        <p:txBody>
          <a:bodyPr>
            <a:normAutofit fontScale="90000"/>
          </a:bodyPr>
          <a:lstStyle/>
          <a:p>
            <a:r>
              <a:rPr lang="en-TW" dirty="0"/>
              <a:t>Install Linux on </a:t>
            </a:r>
            <a:r>
              <a:rPr lang="en-US" altLang="zh-CN" dirty="0"/>
              <a:t>VMware &amp; VirtualBox</a:t>
            </a:r>
            <a:r>
              <a:rPr lang="en-TW" dirty="0"/>
              <a:t> </a:t>
            </a:r>
          </a:p>
        </p:txBody>
      </p:sp>
      <p:sp>
        <p:nvSpPr>
          <p:cNvPr id="4" name="TextBox 3">
            <a:extLst>
              <a:ext uri="{FF2B5EF4-FFF2-40B4-BE49-F238E27FC236}">
                <a16:creationId xmlns:a16="http://schemas.microsoft.com/office/drawing/2014/main" id="{E0700660-19F4-D892-CDC7-D17E01022C52}"/>
              </a:ext>
            </a:extLst>
          </p:cNvPr>
          <p:cNvSpPr txBox="1"/>
          <p:nvPr/>
        </p:nvSpPr>
        <p:spPr>
          <a:xfrm>
            <a:off x="952500" y="1828800"/>
            <a:ext cx="7239000" cy="3416320"/>
          </a:xfrm>
          <a:prstGeom prst="rect">
            <a:avLst/>
          </a:prstGeom>
          <a:noFill/>
        </p:spPr>
        <p:txBody>
          <a:bodyPr wrap="square">
            <a:spAutoFit/>
          </a:bodyPr>
          <a:lstStyle/>
          <a:p>
            <a:r>
              <a:rPr lang="en-TW" sz="2400" dirty="0"/>
              <a:t>Install and setup VirtualBox : </a:t>
            </a:r>
            <a:r>
              <a:rPr lang="en-TW" sz="2400" dirty="0">
                <a:hlinkClick r:id="rId2"/>
              </a:rPr>
              <a:t>https://www.wikihow.com/Install-VirtualBox</a:t>
            </a:r>
            <a:endParaRPr lang="en-TW" sz="2400" dirty="0"/>
          </a:p>
          <a:p>
            <a:endParaRPr lang="en-TW" sz="2400" dirty="0"/>
          </a:p>
          <a:p>
            <a:endParaRPr lang="en-TW" sz="2400" dirty="0"/>
          </a:p>
          <a:p>
            <a:r>
              <a:rPr lang="en-US" sz="2400" b="0" i="0" dirty="0">
                <a:solidFill>
                  <a:srgbClr val="222233"/>
                </a:solidFill>
                <a:effectLst/>
                <a:latin typeface="Georgia" panose="02040502050405020303" pitchFamily="18" charset="0"/>
              </a:rPr>
              <a:t>Ubuntu Installation Guide for VMware Workstation and Player</a:t>
            </a:r>
          </a:p>
          <a:p>
            <a:r>
              <a:rPr lang="en-US" sz="2400" dirty="0">
                <a:hlinkClick r:id="rId3"/>
              </a:rPr>
              <a:t>https://www.academia.edu/43671761/Ubuntu_Installation_Guide_for_VMware_Workstation_and_Player</a:t>
            </a:r>
            <a:endParaRPr lang="en-US" sz="2400" dirty="0"/>
          </a:p>
          <a:p>
            <a:endParaRPr lang="en-TW" sz="2400" dirty="0"/>
          </a:p>
        </p:txBody>
      </p:sp>
    </p:spTree>
    <p:extLst>
      <p:ext uri="{BB962C8B-B14F-4D97-AF65-F5344CB8AC3E}">
        <p14:creationId xmlns:p14="http://schemas.microsoft.com/office/powerpoint/2010/main" val="14465589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Homework</a:t>
            </a:r>
            <a:r>
              <a:rPr lang="zh-CN" altLang="en-US" dirty="0"/>
              <a:t> </a:t>
            </a:r>
            <a:r>
              <a:rPr lang="en-US" altLang="zh-CN" dirty="0"/>
              <a:t>3</a:t>
            </a:r>
            <a:endParaRPr lang="en-US" dirty="0"/>
          </a:p>
        </p:txBody>
      </p:sp>
      <p:sp>
        <p:nvSpPr>
          <p:cNvPr id="3" name="內容版面配置區 2"/>
          <p:cNvSpPr txBox="1">
            <a:spLocks/>
          </p:cNvSpPr>
          <p:nvPr/>
        </p:nvSpPr>
        <p:spPr>
          <a:xfrm>
            <a:off x="457200" y="1600200"/>
            <a:ext cx="8229600" cy="5029200"/>
          </a:xfrm>
          <a:prstGeom prst="rect">
            <a:avLst/>
          </a:prstGeom>
        </p:spPr>
        <p:txBody>
          <a:bodyPr>
            <a:normAutofit/>
          </a:bodyPr>
          <a:lst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zh-CN" dirty="0"/>
              <a:t>Please describe the companies or manufactures who provide </a:t>
            </a:r>
            <a:r>
              <a:rPr lang="en-US" altLang="zh-CN" dirty="0" err="1"/>
              <a:t>IaaS</a:t>
            </a:r>
            <a:r>
              <a:rPr lang="en-US" altLang="zh-CN" dirty="0"/>
              <a:t>, </a:t>
            </a:r>
            <a:r>
              <a:rPr lang="en-US" altLang="zh-CN" dirty="0" err="1"/>
              <a:t>PaaS</a:t>
            </a:r>
            <a:r>
              <a:rPr lang="en-US" altLang="zh-CN" dirty="0"/>
              <a:t>, and </a:t>
            </a:r>
            <a:r>
              <a:rPr lang="en-US" altLang="zh-CN" dirty="0" err="1"/>
              <a:t>SaaS</a:t>
            </a:r>
            <a:r>
              <a:rPr lang="en-US" altLang="zh-CN" dirty="0"/>
              <a:t> services and explain their services in detail.</a:t>
            </a:r>
          </a:p>
          <a:p>
            <a:pPr algn="just"/>
            <a:endParaRPr lang="en-US" altLang="zh-CN" dirty="0"/>
          </a:p>
          <a:p>
            <a:pPr algn="just"/>
            <a:endParaRPr lang="en-US" altLang="zh-CN" dirty="0"/>
          </a:p>
          <a:p>
            <a:pPr algn="just"/>
            <a:r>
              <a:rPr lang="en-US" altLang="zh-CN" dirty="0"/>
              <a:t> VMware vs VirtualBox: Best Tool for Virtualization?</a:t>
            </a:r>
          </a:p>
          <a:p>
            <a:pPr algn="just"/>
            <a:endParaRPr lang="en-US" altLang="zh-CN" dirty="0"/>
          </a:p>
          <a:p>
            <a:pPr marL="0" indent="0">
              <a:buNone/>
            </a:pPr>
            <a:r>
              <a:rPr lang="en-US" altLang="zh-CN" dirty="0"/>
              <a:t>  </a:t>
            </a:r>
            <a:endParaRPr lang="en-US" altLang="zh-TW" dirty="0"/>
          </a:p>
          <a:p>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2716448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r>
              <a:rPr lang="en-US" dirty="0"/>
              <a:t>NIST (National Institute of Standards and Technology). http://csrc.nist.gov/groups/SNS/cloud-computing/</a:t>
            </a:r>
          </a:p>
          <a:p>
            <a:r>
              <a:rPr lang="en-US" altLang="zh-TW" dirty="0"/>
              <a:t>M. </a:t>
            </a:r>
            <a:r>
              <a:rPr lang="en-US" altLang="zh-TW" dirty="0" err="1"/>
              <a:t>Armbrust</a:t>
            </a:r>
            <a:r>
              <a:rPr lang="en-US" altLang="zh-TW" dirty="0"/>
              <a:t> et. al., “Above the Clouds: A Berkeley View of Cloud Computing,” Technical Report No. UCB/EECS-2009-28, University of California at Berkeley, 2009. </a:t>
            </a:r>
          </a:p>
          <a:p>
            <a:r>
              <a:rPr lang="en-US" altLang="zh-TW" dirty="0"/>
              <a:t>R. </a:t>
            </a:r>
            <a:r>
              <a:rPr lang="en-US" altLang="zh-TW" dirty="0" err="1"/>
              <a:t>Buyya</a:t>
            </a:r>
            <a:r>
              <a:rPr lang="en-US" altLang="zh-TW" dirty="0"/>
              <a:t> et. al., “Cloud computing and emerging IT platforms: Vision, hype, and reality for delivering computing as the 5th utility,” Future Generation Computer Systems, 2009.</a:t>
            </a:r>
          </a:p>
          <a:p>
            <a:r>
              <a:rPr lang="en-US" dirty="0"/>
              <a:t>Cloud Computing Use Cases. http://groups.google.com/group/cloud-computing-use-cases</a:t>
            </a:r>
          </a:p>
          <a:p>
            <a:r>
              <a:rPr lang="en-US" dirty="0"/>
              <a:t>Cloud Computing Explained. http://www.andyharjanto.com/2009/11/wanted-cloud-computing-explained-in.html</a:t>
            </a:r>
          </a:p>
          <a:p>
            <a:r>
              <a:rPr lang="en-US" altLang="zh-TW" dirty="0"/>
              <a:t>From Wikipedia, the free encyclopedia</a:t>
            </a:r>
          </a:p>
          <a:p>
            <a:r>
              <a:rPr lang="en-US" dirty="0"/>
              <a:t>All resources of the materials and pictures were partially retrieved from the Internet.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62" y="0"/>
            <a:ext cx="6858000" cy="868362"/>
          </a:xfrm>
        </p:spPr>
        <p:txBody>
          <a:bodyPr/>
          <a:lstStyle/>
          <a:p>
            <a:r>
              <a:rPr lang="en-US" dirty="0"/>
              <a:t>Central Ideas</a:t>
            </a:r>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Online Media 10" descr="What is an SLA?">
            <a:hlinkClick r:id="" action="ppaction://media"/>
            <a:extLst>
              <a:ext uri="{FF2B5EF4-FFF2-40B4-BE49-F238E27FC236}">
                <a16:creationId xmlns:a16="http://schemas.microsoft.com/office/drawing/2014/main" id="{5D1DD48D-A819-9EC5-AB1B-C38035C50334}"/>
              </a:ext>
            </a:extLst>
          </p:cNvPr>
          <p:cNvPicPr>
            <a:picLocks noRot="1" noChangeAspect="1"/>
          </p:cNvPicPr>
          <p:nvPr>
            <a:videoFile r:link="rId1"/>
          </p:nvPr>
        </p:nvPicPr>
        <p:blipFill>
          <a:blip r:embed="rId4"/>
          <a:stretch>
            <a:fillRect/>
          </a:stretch>
        </p:blipFill>
        <p:spPr>
          <a:xfrm>
            <a:off x="4800600" y="2029326"/>
            <a:ext cx="4114800" cy="2470150"/>
          </a:xfrm>
          <a:prstGeom prst="rect">
            <a:avLst/>
          </a:prstGeom>
        </p:spPr>
      </p:pic>
      <p:sp>
        <p:nvSpPr>
          <p:cNvPr id="13" name="TextBox 12">
            <a:extLst>
              <a:ext uri="{FF2B5EF4-FFF2-40B4-BE49-F238E27FC236}">
                <a16:creationId xmlns:a16="http://schemas.microsoft.com/office/drawing/2014/main" id="{0E45C58D-01BF-1FD2-6DAE-2C172EB701B6}"/>
              </a:ext>
            </a:extLst>
          </p:cNvPr>
          <p:cNvSpPr txBox="1"/>
          <p:nvPr/>
        </p:nvSpPr>
        <p:spPr>
          <a:xfrm>
            <a:off x="4724400" y="4606504"/>
            <a:ext cx="5334000" cy="338554"/>
          </a:xfrm>
          <a:prstGeom prst="rect">
            <a:avLst/>
          </a:prstGeom>
          <a:noFill/>
        </p:spPr>
        <p:txBody>
          <a:bodyPr wrap="square">
            <a:spAutoFit/>
          </a:bodyPr>
          <a:lstStyle/>
          <a:p>
            <a:r>
              <a:rPr lang="en-TW" sz="1600" dirty="0"/>
              <a:t>https://www.youtube.com/watch?v=Etny8do7ozI</a:t>
            </a:r>
          </a:p>
        </p:txBody>
      </p:sp>
      <p:pic>
        <p:nvPicPr>
          <p:cNvPr id="14" name="Online Media 13" descr="01. Overview of SOA Cloud Service">
            <a:hlinkClick r:id="" action="ppaction://media"/>
            <a:extLst>
              <a:ext uri="{FF2B5EF4-FFF2-40B4-BE49-F238E27FC236}">
                <a16:creationId xmlns:a16="http://schemas.microsoft.com/office/drawing/2014/main" id="{CA280AD3-9B99-8282-89EA-1C81FD63170B}"/>
              </a:ext>
            </a:extLst>
          </p:cNvPr>
          <p:cNvPicPr>
            <a:picLocks noRot="1" noChangeAspect="1"/>
          </p:cNvPicPr>
          <p:nvPr>
            <a:videoFile r:link="rId2"/>
          </p:nvPr>
        </p:nvPicPr>
        <p:blipFill>
          <a:blip r:embed="rId5"/>
          <a:stretch>
            <a:fillRect/>
          </a:stretch>
        </p:blipFill>
        <p:spPr>
          <a:xfrm>
            <a:off x="228600" y="2029326"/>
            <a:ext cx="4371947" cy="2470150"/>
          </a:xfrm>
          <a:prstGeom prst="rect">
            <a:avLst/>
          </a:prstGeom>
        </p:spPr>
      </p:pic>
      <p:sp>
        <p:nvSpPr>
          <p:cNvPr id="16" name="TextBox 15">
            <a:extLst>
              <a:ext uri="{FF2B5EF4-FFF2-40B4-BE49-F238E27FC236}">
                <a16:creationId xmlns:a16="http://schemas.microsoft.com/office/drawing/2014/main" id="{0983C16E-C6D7-8A63-1B3D-D50C47421269}"/>
              </a:ext>
            </a:extLst>
          </p:cNvPr>
          <p:cNvSpPr txBox="1"/>
          <p:nvPr/>
        </p:nvSpPr>
        <p:spPr>
          <a:xfrm>
            <a:off x="228600" y="4634219"/>
            <a:ext cx="5029200" cy="338554"/>
          </a:xfrm>
          <a:prstGeom prst="rect">
            <a:avLst/>
          </a:prstGeom>
          <a:noFill/>
        </p:spPr>
        <p:txBody>
          <a:bodyPr wrap="square">
            <a:spAutoFit/>
          </a:bodyPr>
          <a:lstStyle/>
          <a:p>
            <a:r>
              <a:rPr lang="en-TW" sz="1600" dirty="0"/>
              <a:t>https://www.youtube.com/watch?v=4kdHJFdxotM</a:t>
            </a:r>
          </a:p>
        </p:txBody>
      </p:sp>
      <p:sp>
        <p:nvSpPr>
          <p:cNvPr id="17" name="TextBox 16">
            <a:extLst>
              <a:ext uri="{FF2B5EF4-FFF2-40B4-BE49-F238E27FC236}">
                <a16:creationId xmlns:a16="http://schemas.microsoft.com/office/drawing/2014/main" id="{4FF06C5A-9C0F-3CA8-3BB7-94E41C1094FB}"/>
              </a:ext>
            </a:extLst>
          </p:cNvPr>
          <p:cNvSpPr txBox="1"/>
          <p:nvPr/>
        </p:nvSpPr>
        <p:spPr>
          <a:xfrm>
            <a:off x="2133600" y="1676400"/>
            <a:ext cx="626133" cy="369332"/>
          </a:xfrm>
          <a:prstGeom prst="rect">
            <a:avLst/>
          </a:prstGeom>
          <a:noFill/>
        </p:spPr>
        <p:txBody>
          <a:bodyPr wrap="none" rtlCol="0">
            <a:spAutoFit/>
          </a:bodyPr>
          <a:lstStyle/>
          <a:p>
            <a:r>
              <a:rPr lang="en-TW" dirty="0"/>
              <a:t>SOA </a:t>
            </a:r>
          </a:p>
        </p:txBody>
      </p:sp>
      <p:sp>
        <p:nvSpPr>
          <p:cNvPr id="18" name="TextBox 17">
            <a:extLst>
              <a:ext uri="{FF2B5EF4-FFF2-40B4-BE49-F238E27FC236}">
                <a16:creationId xmlns:a16="http://schemas.microsoft.com/office/drawing/2014/main" id="{E9664FAE-397B-2712-0D56-EEAD10E058E3}"/>
              </a:ext>
            </a:extLst>
          </p:cNvPr>
          <p:cNvSpPr txBox="1"/>
          <p:nvPr/>
        </p:nvSpPr>
        <p:spPr>
          <a:xfrm>
            <a:off x="6517563" y="1688441"/>
            <a:ext cx="521297" cy="369332"/>
          </a:xfrm>
          <a:prstGeom prst="rect">
            <a:avLst/>
          </a:prstGeom>
          <a:noFill/>
        </p:spPr>
        <p:txBody>
          <a:bodyPr wrap="none" rtlCol="0">
            <a:spAutoFit/>
          </a:bodyPr>
          <a:lstStyle/>
          <a:p>
            <a:r>
              <a:rPr lang="en-TW" dirty="0"/>
              <a:t>SLA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4"/>
                </p:tgtEl>
              </p:cMediaNode>
            </p:video>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Central Ideas</a:t>
            </a:r>
          </a:p>
        </p:txBody>
      </p:sp>
      <p:sp>
        <p:nvSpPr>
          <p:cNvPr id="3" name="Content Placeholder 2"/>
          <p:cNvSpPr>
            <a:spLocks noGrp="1"/>
          </p:cNvSpPr>
          <p:nvPr>
            <p:ph idx="1"/>
          </p:nvPr>
        </p:nvSpPr>
        <p:spPr/>
        <p:txBody>
          <a:bodyPr/>
          <a:lstStyle/>
          <a:p>
            <a:r>
              <a:rPr lang="en-US" dirty="0"/>
              <a:t>Perspective from user :</a:t>
            </a:r>
          </a:p>
          <a:p>
            <a:pPr lvl="1"/>
            <a:r>
              <a:rPr lang="en-US" dirty="0"/>
              <a:t>Users do not care about how the works are done</a:t>
            </a:r>
          </a:p>
          <a:p>
            <a:pPr lvl="2"/>
            <a:r>
              <a:rPr lang="en-US" dirty="0"/>
              <a:t>Instead, they only concern about what they </a:t>
            </a:r>
            <a:r>
              <a:rPr lang="en-US" altLang="zh-TW" dirty="0"/>
              <a:t>can </a:t>
            </a:r>
            <a:r>
              <a:rPr lang="en-US" dirty="0"/>
              <a:t>get</a:t>
            </a:r>
          </a:p>
          <a:p>
            <a:pPr lvl="1"/>
            <a:r>
              <a:rPr lang="en-US" dirty="0"/>
              <a:t>Users do not care about what the provider actually did</a:t>
            </a:r>
          </a:p>
          <a:p>
            <a:pPr lvl="2"/>
            <a:r>
              <a:rPr lang="en-US" dirty="0"/>
              <a:t>Instead, they only concern about their quality of service</a:t>
            </a:r>
          </a:p>
          <a:p>
            <a:pPr lvl="1"/>
            <a:r>
              <a:rPr lang="en-US" dirty="0"/>
              <a:t>Users do not want to own the physical infrastructure</a:t>
            </a:r>
          </a:p>
          <a:p>
            <a:pPr lvl="2"/>
            <a:r>
              <a:rPr lang="en-US" dirty="0"/>
              <a:t>Instead, they only want to pay as many as they used</a:t>
            </a:r>
            <a:br>
              <a:rPr lang="en-US" dirty="0"/>
            </a:br>
            <a:endParaRPr lang="en-US" dirty="0"/>
          </a:p>
          <a:p>
            <a:r>
              <a:rPr lang="en-US" dirty="0"/>
              <a:t>What dose user really care ?</a:t>
            </a:r>
          </a:p>
          <a:p>
            <a:pPr lvl="1"/>
            <a:r>
              <a:rPr lang="en-US" dirty="0"/>
              <a:t>They only care about 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Service?</a:t>
            </a:r>
          </a:p>
        </p:txBody>
      </p:sp>
      <p:sp>
        <p:nvSpPr>
          <p:cNvPr id="3" name="Content Placeholder 2"/>
          <p:cNvSpPr>
            <a:spLocks noGrp="1"/>
          </p:cNvSpPr>
          <p:nvPr>
            <p:ph idx="1"/>
          </p:nvPr>
        </p:nvSpPr>
        <p:spPr>
          <a:xfrm>
            <a:off x="457200" y="1600201"/>
            <a:ext cx="8382000" cy="2895600"/>
          </a:xfrm>
        </p:spPr>
        <p:txBody>
          <a:bodyPr/>
          <a:lstStyle/>
          <a:p>
            <a:r>
              <a:rPr lang="en-US" dirty="0"/>
              <a:t>Service is what you connect together using Web Services.</a:t>
            </a:r>
          </a:p>
          <a:p>
            <a:r>
              <a:rPr lang="en-US" dirty="0"/>
              <a:t>Service is the endpoint of a connection.</a:t>
            </a:r>
          </a:p>
          <a:p>
            <a:r>
              <a:rPr lang="en-US" dirty="0"/>
              <a:t>Functionalities of service :</a:t>
            </a:r>
          </a:p>
          <a:p>
            <a:pPr lvl="1"/>
            <a:r>
              <a:rPr lang="en-US" dirty="0"/>
              <a:t>A service should be well-defined</a:t>
            </a:r>
          </a:p>
          <a:p>
            <a:pPr lvl="1"/>
            <a:r>
              <a:rPr lang="en-US" dirty="0"/>
              <a:t>A service should be self-contained</a:t>
            </a:r>
          </a:p>
          <a:p>
            <a:pPr lvl="1"/>
            <a:r>
              <a:rPr lang="en-US" dirty="0"/>
              <a:t>A service should not depend on the context or state of other services.</a:t>
            </a:r>
          </a:p>
          <a:p>
            <a:pPr lvl="1"/>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Web Service?</a:t>
            </a:r>
          </a:p>
        </p:txBody>
      </p:sp>
      <p:sp>
        <p:nvSpPr>
          <p:cNvPr id="3" name="Content Placeholder 2"/>
          <p:cNvSpPr>
            <a:spLocks noGrp="1"/>
          </p:cNvSpPr>
          <p:nvPr>
            <p:ph idx="1"/>
          </p:nvPr>
        </p:nvSpPr>
        <p:spPr>
          <a:xfrm>
            <a:off x="457200" y="1600200"/>
            <a:ext cx="8229600" cy="5029200"/>
          </a:xfrm>
        </p:spPr>
        <p:txBody>
          <a:bodyPr>
            <a:noAutofit/>
          </a:bodyPr>
          <a:lstStyle/>
          <a:p>
            <a:r>
              <a:rPr lang="en-US" dirty="0"/>
              <a:t>Definition :</a:t>
            </a:r>
          </a:p>
          <a:p>
            <a:pPr lvl="1"/>
            <a:r>
              <a:rPr lang="en-US" dirty="0"/>
              <a:t>Web service is self-describing and stateless modules that perform discrete units of work and are available over the network</a:t>
            </a:r>
          </a:p>
          <a:p>
            <a:pPr lvl="1"/>
            <a:r>
              <a:rPr lang="en-US" dirty="0"/>
              <a:t>Web service providers offer APIs that enable developers to exploit functionality over the Internet, rather than delivering full-blown applications</a:t>
            </a:r>
            <a:br>
              <a:rPr lang="en-US" dirty="0"/>
            </a:br>
            <a:endParaRPr lang="en-US" dirty="0"/>
          </a:p>
          <a:p>
            <a:r>
              <a:rPr lang="en-US" dirty="0"/>
              <a:t>Web Services Description Language (WSDL) :</a:t>
            </a:r>
          </a:p>
          <a:p>
            <a:pPr lvl="1"/>
            <a:r>
              <a:rPr lang="en-US" dirty="0"/>
              <a:t>Expressed in XML which include both data type and messages</a:t>
            </a:r>
          </a:p>
          <a:p>
            <a:pPr lvl="1"/>
            <a:r>
              <a:rPr lang="en-US" dirty="0"/>
              <a:t>Four types of operations :</a:t>
            </a:r>
          </a:p>
          <a:p>
            <a:pPr lvl="2"/>
            <a:r>
              <a:rPr lang="en-US" dirty="0"/>
              <a:t>One-way - Messages sent without a reply required</a:t>
            </a:r>
          </a:p>
          <a:p>
            <a:pPr lvl="2"/>
            <a:r>
              <a:rPr lang="en-US" dirty="0"/>
              <a:t>Request &amp; response - Sending and replying messages</a:t>
            </a:r>
          </a:p>
          <a:p>
            <a:pPr lvl="2"/>
            <a:r>
              <a:rPr lang="en-US" dirty="0"/>
              <a:t>Solicit response - A request for a response</a:t>
            </a:r>
          </a:p>
          <a:p>
            <a:pPr lvl="2"/>
            <a:r>
              <a:rPr lang="en-US" dirty="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a:t>Service Oriented Architecture</a:t>
            </a:r>
          </a:p>
        </p:txBody>
      </p:sp>
      <p:sp>
        <p:nvSpPr>
          <p:cNvPr id="3" name="Content Placeholder 2"/>
          <p:cNvSpPr>
            <a:spLocks noGrp="1"/>
          </p:cNvSpPr>
          <p:nvPr>
            <p:ph idx="1"/>
          </p:nvPr>
        </p:nvSpPr>
        <p:spPr>
          <a:xfrm>
            <a:off x="457200" y="1600201"/>
            <a:ext cx="8382000" cy="3810000"/>
          </a:xfrm>
        </p:spPr>
        <p:txBody>
          <a:bodyPr/>
          <a:lstStyle/>
          <a:p>
            <a:r>
              <a:rPr lang="en-US" dirty="0"/>
              <a:t>Definition</a:t>
            </a:r>
          </a:p>
          <a:p>
            <a:pPr lvl="1"/>
            <a:r>
              <a:rPr lang="en-US" dirty="0"/>
              <a:t>Service Oriented Architecture (SOA) is essentially a collection of services which communicate with each other</a:t>
            </a:r>
          </a:p>
          <a:p>
            <a:pPr lvl="1"/>
            <a:r>
              <a:rPr lang="en-US" dirty="0"/>
              <a:t>Contain a flexible set of design principles used during the phases of systems development and integration</a:t>
            </a:r>
          </a:p>
          <a:p>
            <a:pPr lvl="1"/>
            <a:r>
              <a:rPr lang="en-US" dirty="0"/>
              <a:t>Provide a loosely-integrated suite of services that can be used within multiple business domains</a:t>
            </a:r>
          </a:p>
          <a:p>
            <a:r>
              <a:rPr lang="en-US" dirty="0"/>
              <a:t>Approach</a:t>
            </a:r>
          </a:p>
          <a:p>
            <a:pPr lvl="1"/>
            <a:r>
              <a:rPr lang="en-US" dirty="0"/>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a:xfrm>
            <a:off x="457200" y="1600201"/>
            <a:ext cx="8229600" cy="3429000"/>
          </a:xfrm>
        </p:spPr>
        <p:txBody>
          <a:bodyPr/>
          <a:lstStyle/>
          <a:p>
            <a:r>
              <a:rPr lang="en-US" dirty="0"/>
              <a:t>Original definition</a:t>
            </a:r>
          </a:p>
          <a:p>
            <a:pPr lvl="1"/>
            <a:r>
              <a:rPr lang="en-US" dirty="0"/>
              <a:t>Quality of Service (</a:t>
            </a:r>
            <a:r>
              <a:rPr lang="en-US" dirty="0" err="1"/>
              <a:t>QoS</a:t>
            </a:r>
            <a:r>
              <a:rPr lang="en-US" dirty="0"/>
              <a:t>) is a set of technologies for managing network traffic in a cost effective manner to enhance user experiences for home and enterprise environments. </a:t>
            </a:r>
            <a:br>
              <a:rPr lang="en-US" dirty="0"/>
            </a:br>
            <a:endParaRPr lang="en-US" dirty="0"/>
          </a:p>
          <a:p>
            <a:r>
              <a:rPr lang="en-US" dirty="0"/>
              <a:t>Now </a:t>
            </a:r>
            <a:r>
              <a:rPr lang="en-US" dirty="0" err="1"/>
              <a:t>QoS</a:t>
            </a:r>
            <a:r>
              <a:rPr lang="en-US" dirty="0"/>
              <a:t> becomes to a broad term </a:t>
            </a:r>
            <a:br>
              <a:rPr lang="en-US" dirty="0"/>
            </a:br>
            <a:r>
              <a:rPr lang="en-US" dirty="0"/>
              <a:t>that is used following areas :</a:t>
            </a:r>
          </a:p>
          <a:p>
            <a:pPr lvl="1"/>
            <a:r>
              <a:rPr lang="en-US" dirty="0"/>
              <a:t>Customer care evaluations </a:t>
            </a:r>
          </a:p>
          <a:p>
            <a:pPr lvl="1"/>
            <a:r>
              <a:rPr lang="en-US" dirty="0"/>
              <a:t>Technological 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Cloud Computing ?</a:t>
            </a:r>
          </a:p>
          <a:p>
            <a:pPr lvl="1"/>
            <a:r>
              <a:rPr lang="en-US" dirty="0"/>
              <a:t>Different perspectives</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p:txBody>
          <a:bodyPr/>
          <a:lstStyle/>
          <a:p>
            <a:r>
              <a:rPr lang="en-US" dirty="0"/>
              <a:t>Customer care evaluations</a:t>
            </a:r>
          </a:p>
          <a:p>
            <a:pPr lvl="1"/>
            <a:r>
              <a:rPr lang="en-US" dirty="0" err="1"/>
              <a:t>QoS</a:t>
            </a:r>
            <a:r>
              <a:rPr lang="en-US" dirty="0"/>
              <a:t> is usually measured in terms of issues that have a direct </a:t>
            </a:r>
            <a:br>
              <a:rPr lang="en-US" dirty="0"/>
            </a:br>
            <a:r>
              <a:rPr lang="en-US" dirty="0"/>
              <a:t>impact on the experience of the customer</a:t>
            </a:r>
          </a:p>
          <a:p>
            <a:pPr lvl="1"/>
            <a:r>
              <a:rPr lang="en-US" dirty="0"/>
              <a:t>Only issues that produce a negative effect on the goods and </a:t>
            </a:r>
            <a:br>
              <a:rPr lang="en-US" dirty="0"/>
            </a:br>
            <a:r>
              <a:rPr lang="en-US" dirty="0"/>
              <a:t>services received by the customer come under scrutiny</a:t>
            </a:r>
            <a:br>
              <a:rPr lang="en-US" dirty="0"/>
            </a:br>
            <a:endParaRPr lang="en-US" dirty="0"/>
          </a:p>
          <a:p>
            <a:r>
              <a:rPr lang="en-US" dirty="0"/>
              <a:t>Technological evaluations</a:t>
            </a:r>
          </a:p>
          <a:p>
            <a:pPr lvl="1"/>
            <a:r>
              <a:rPr lang="en-US" dirty="0" err="1"/>
              <a:t>QoS</a:t>
            </a:r>
            <a:r>
              <a:rPr lang="en-US" dirty="0"/>
              <a:t> has to do with the efficient operation of various systems</a:t>
            </a:r>
          </a:p>
          <a:p>
            <a:pPr lvl="1"/>
            <a:r>
              <a:rPr lang="en-US" dirty="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Service Level Agreement</a:t>
            </a:r>
          </a:p>
        </p:txBody>
      </p:sp>
      <p:sp>
        <p:nvSpPr>
          <p:cNvPr id="3" name="Content Placeholder 2"/>
          <p:cNvSpPr>
            <a:spLocks noGrp="1"/>
          </p:cNvSpPr>
          <p:nvPr>
            <p:ph idx="1"/>
          </p:nvPr>
        </p:nvSpPr>
        <p:spPr>
          <a:xfrm>
            <a:off x="457200" y="1600200"/>
            <a:ext cx="8229600" cy="4953000"/>
          </a:xfrm>
        </p:spPr>
        <p:txBody>
          <a:bodyPr/>
          <a:lstStyle/>
          <a:p>
            <a:r>
              <a:rPr lang="en-US" dirty="0"/>
              <a:t>Definition</a:t>
            </a:r>
          </a:p>
          <a:p>
            <a:pPr lvl="1"/>
            <a:r>
              <a:rPr lang="en-US" dirty="0"/>
              <a:t>A service-level agreement (SLA) is a contract between a network service provider and a customer that specifies, usually in measurable terms (</a:t>
            </a:r>
            <a:r>
              <a:rPr lang="en-US" dirty="0" err="1"/>
              <a:t>QoS</a:t>
            </a:r>
            <a:r>
              <a:rPr lang="en-US" dirty="0"/>
              <a:t>), what services the network service provider will furnish</a:t>
            </a:r>
            <a:br>
              <a:rPr lang="en-US" dirty="0"/>
            </a:br>
            <a:endParaRPr lang="en-US" dirty="0"/>
          </a:p>
          <a:p>
            <a:r>
              <a:rPr lang="en-US" dirty="0"/>
              <a:t>Common content in contract</a:t>
            </a:r>
          </a:p>
          <a:p>
            <a:pPr lvl="1"/>
            <a:r>
              <a:rPr lang="en-US" dirty="0"/>
              <a:t>Performance guarantee metrics</a:t>
            </a:r>
          </a:p>
          <a:p>
            <a:pPr lvl="2"/>
            <a:r>
              <a:rPr lang="en-US" dirty="0"/>
              <a:t>Up-time and down-time ratio</a:t>
            </a:r>
          </a:p>
          <a:p>
            <a:pPr lvl="2"/>
            <a:r>
              <a:rPr lang="en-US" dirty="0"/>
              <a:t>System throughput</a:t>
            </a:r>
          </a:p>
          <a:p>
            <a:pPr lvl="2"/>
            <a:r>
              <a:rPr lang="en-US" dirty="0"/>
              <a:t>Response time</a:t>
            </a:r>
          </a:p>
          <a:p>
            <a:pPr lvl="1"/>
            <a:r>
              <a:rPr lang="en-US" dirty="0"/>
              <a:t>Problem management detail</a:t>
            </a:r>
          </a:p>
          <a:p>
            <a:pPr lvl="1"/>
            <a:r>
              <a:rPr lang="en-US" dirty="0"/>
              <a:t>Penalties for non-performance</a:t>
            </a:r>
          </a:p>
          <a:p>
            <a:pPr lvl="1"/>
            <a:r>
              <a:rPr lang="en-US" dirty="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7525-C542-8AE1-7ABC-3139D22A263A}"/>
              </a:ext>
            </a:extLst>
          </p:cNvPr>
          <p:cNvSpPr>
            <a:spLocks noGrp="1"/>
          </p:cNvSpPr>
          <p:nvPr>
            <p:ph type="title"/>
          </p:nvPr>
        </p:nvSpPr>
        <p:spPr/>
        <p:txBody>
          <a:bodyPr/>
          <a:lstStyle/>
          <a:p>
            <a:r>
              <a:rPr lang="en-TW" dirty="0"/>
              <a:t>Q &amp; A</a:t>
            </a:r>
          </a:p>
        </p:txBody>
      </p:sp>
      <p:sp>
        <p:nvSpPr>
          <p:cNvPr id="3" name="Content Placeholder 2">
            <a:extLst>
              <a:ext uri="{FF2B5EF4-FFF2-40B4-BE49-F238E27FC236}">
                <a16:creationId xmlns:a16="http://schemas.microsoft.com/office/drawing/2014/main" id="{53416CB9-60A0-103A-2C06-2D84DD590D32}"/>
              </a:ext>
            </a:extLst>
          </p:cNvPr>
          <p:cNvSpPr>
            <a:spLocks noGrp="1"/>
          </p:cNvSpPr>
          <p:nvPr>
            <p:ph idx="1"/>
          </p:nvPr>
        </p:nvSpPr>
        <p:spPr/>
        <p:txBody>
          <a:bodyPr/>
          <a:lstStyle/>
          <a:p>
            <a:pPr algn="l"/>
            <a:r>
              <a:rPr lang="en-US" b="0" i="0" dirty="0">
                <a:solidFill>
                  <a:srgbClr val="202124"/>
                </a:solidFill>
                <a:effectLst/>
                <a:latin typeface="arial" panose="020B0604020202020204" pitchFamily="34" charset="0"/>
              </a:rPr>
              <a:t>What is SLA and QoS in cloud computing?</a:t>
            </a:r>
          </a:p>
          <a:p>
            <a:endParaRPr lang="en-US" dirty="0"/>
          </a:p>
          <a:p>
            <a:pPr algn="l"/>
            <a:r>
              <a:rPr lang="en-US" b="0" i="0" dirty="0">
                <a:solidFill>
                  <a:srgbClr val="202124"/>
                </a:solidFill>
                <a:effectLst/>
                <a:latin typeface="arial" panose="020B0604020202020204" pitchFamily="34" charset="0"/>
              </a:rPr>
              <a:t>What is the difference between QoS and SLA?</a:t>
            </a:r>
          </a:p>
          <a:p>
            <a:pPr algn="l"/>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What is SOA in cloud example?</a:t>
            </a:r>
          </a:p>
          <a:p>
            <a:pPr marL="0" indent="0">
              <a:buNone/>
            </a:pPr>
            <a:br>
              <a:rPr lang="en-US" dirty="0"/>
            </a:br>
            <a:br>
              <a:rPr lang="en-US" dirty="0"/>
            </a:br>
            <a:endParaRPr lang="en-TW" dirty="0"/>
          </a:p>
        </p:txBody>
      </p:sp>
    </p:spTree>
    <p:extLst>
      <p:ext uri="{BB962C8B-B14F-4D97-AF65-F5344CB8AC3E}">
        <p14:creationId xmlns:p14="http://schemas.microsoft.com/office/powerpoint/2010/main" val="1436684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457200" y="1600200"/>
            <a:ext cx="8229600" cy="4343400"/>
          </a:xfrm>
        </p:spPr>
        <p:txBody>
          <a:bodyPr/>
          <a:lstStyle/>
          <a:p>
            <a:r>
              <a:rPr lang="en-US" dirty="0"/>
              <a:t>What is scalability ?</a:t>
            </a:r>
          </a:p>
          <a:p>
            <a:pPr lvl="1"/>
            <a:r>
              <a:rPr lang="en-US" dirty="0"/>
              <a:t>A desirable property of a system, a network, or a process, which indicates its ability to either handle growing amounts of work in a graceful manner or to be readily enlarged.</a:t>
            </a:r>
            <a:br>
              <a:rPr lang="en-US" dirty="0"/>
            </a:br>
            <a:endParaRPr lang="en-US" dirty="0"/>
          </a:p>
          <a:p>
            <a:r>
              <a:rPr lang="en-US" dirty="0"/>
              <a:t>What is elasticity ?</a:t>
            </a:r>
          </a:p>
          <a:p>
            <a:pPr lvl="1"/>
            <a:r>
              <a:rPr lang="en-US" dirty="0"/>
              <a:t>The ability to apply a quantifiable methodology that allows for the basis of an adaptive introspection with in a real time infrastructure.</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a:t>Dynamic Provisioning</a:t>
            </a:r>
          </a:p>
        </p:txBody>
      </p:sp>
      <p:sp>
        <p:nvSpPr>
          <p:cNvPr id="9" name="Content Placeholder 2"/>
          <p:cNvSpPr>
            <a:spLocks noGrp="1"/>
          </p:cNvSpPr>
          <p:nvPr>
            <p:ph idx="1"/>
          </p:nvPr>
        </p:nvSpPr>
        <p:spPr>
          <a:xfrm>
            <a:off x="457200" y="1600200"/>
            <a:ext cx="7620000" cy="4525963"/>
          </a:xfrm>
        </p:spPr>
        <p:txBody>
          <a:bodyPr/>
          <a:lstStyle/>
          <a:p>
            <a:r>
              <a:rPr lang="en-US" dirty="0"/>
              <a:t>What is dynamic provisioning ?</a:t>
            </a:r>
          </a:p>
          <a:p>
            <a:pPr lvl="1"/>
            <a:r>
              <a:rPr lang="en-US" dirty="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2971800" y="3886200"/>
            <a:ext cx="4953000" cy="276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Dynamic Provisioning</a:t>
            </a:r>
          </a:p>
        </p:txBody>
      </p:sp>
      <p:sp>
        <p:nvSpPr>
          <p:cNvPr id="3" name="Content Placeholder 2"/>
          <p:cNvSpPr>
            <a:spLocks noGrp="1"/>
          </p:cNvSpPr>
          <p:nvPr>
            <p:ph idx="1"/>
          </p:nvPr>
        </p:nvSpPr>
        <p:spPr>
          <a:xfrm>
            <a:off x="457200" y="1600201"/>
            <a:ext cx="8229600" cy="1219200"/>
          </a:xfrm>
        </p:spPr>
        <p:txBody>
          <a:bodyPr/>
          <a:lstStyle/>
          <a:p>
            <a:r>
              <a:rPr lang="en-US" dirty="0"/>
              <a:t>In traditional computing model, two common problems :</a:t>
            </a:r>
          </a:p>
          <a:p>
            <a:pPr lvl="1"/>
            <a:r>
              <a:rPr lang="en-US" dirty="0"/>
              <a:t>Underestimate system utilization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a:solidFill>
                  <a:schemeClr val="tx2">
                    <a:lumMod val="75000"/>
                  </a:schemeClr>
                </a:solidFill>
              </a:rPr>
              <a:t>Loss Users</a:t>
            </a: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a:solidFill>
                  <a:schemeClr val="tx2">
                    <a:lumMod val="75000"/>
                  </a:schemeClr>
                </a:solidFill>
              </a:rPr>
              <a:t>Loss Revenue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4953000"/>
          </a:xfrm>
        </p:spPr>
        <p:txBody>
          <a:bodyPr/>
          <a:lstStyle/>
          <a:p>
            <a:endParaRPr lang="en-US" dirty="0"/>
          </a:p>
          <a:p>
            <a:pPr lvl="1"/>
            <a:r>
              <a:rPr lang="en-US" dirty="0"/>
              <a:t>Overestimate system utilization which result in low utilization</a:t>
            </a:r>
            <a:br>
              <a:rPr lang="en-US" dirty="0"/>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endParaRPr lang="en-US" dirty="0">
              <a:latin typeface="Helvetica" charset="0"/>
            </a:endParaRPr>
          </a:p>
          <a:p>
            <a:r>
              <a:rPr lang="en-US" dirty="0"/>
              <a:t>How to solve this problem ??</a:t>
            </a:r>
          </a:p>
          <a:p>
            <a:pPr lvl="1"/>
            <a:r>
              <a:rPr lang="en-US" dirty="0"/>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2285999"/>
          </a:xfrm>
        </p:spPr>
        <p:txBody>
          <a:bodyPr/>
          <a:lstStyle/>
          <a:p>
            <a:r>
              <a:rPr lang="en-US" dirty="0"/>
              <a:t>Cloud resources should be provisioned dynamically</a:t>
            </a:r>
          </a:p>
          <a:p>
            <a:pPr lvl="1"/>
            <a:r>
              <a:rPr lang="en-US" dirty="0"/>
              <a:t>Meet seasonal demand variations</a:t>
            </a:r>
          </a:p>
          <a:p>
            <a:pPr lvl="1"/>
            <a:r>
              <a:rPr lang="en-US" dirty="0"/>
              <a:t>Meet demand variations between different industries</a:t>
            </a:r>
          </a:p>
          <a:p>
            <a:pPr lvl="1"/>
            <a:r>
              <a:rPr lang="en-US" dirty="0"/>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a:latin typeface="Cambria" pitchFamily="18" charset="0"/>
                </a:rPr>
                <a:t>Resources</a:t>
              </a: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a:latin typeface="Cambria" pitchFamily="18" charset="0"/>
                </a:rPr>
                <a:t>Resources</a:t>
              </a: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Multi-tenant Design</a:t>
            </a:r>
          </a:p>
        </p:txBody>
      </p:sp>
      <p:sp>
        <p:nvSpPr>
          <p:cNvPr id="3" name="Content Placeholder 2"/>
          <p:cNvSpPr>
            <a:spLocks noGrp="1"/>
          </p:cNvSpPr>
          <p:nvPr>
            <p:ph idx="1"/>
          </p:nvPr>
        </p:nvSpPr>
        <p:spPr>
          <a:xfrm>
            <a:off x="457200" y="1600200"/>
            <a:ext cx="8229600" cy="5105400"/>
          </a:xfrm>
        </p:spPr>
        <p:txBody>
          <a:bodyPr>
            <a:noAutofit/>
          </a:bodyPr>
          <a:lstStyle/>
          <a:p>
            <a:r>
              <a:rPr lang="en-US" dirty="0"/>
              <a:t>What is multi-tenant design ?</a:t>
            </a:r>
          </a:p>
          <a:p>
            <a:pPr lvl="1"/>
            <a:r>
              <a:rPr lang="en-US" dirty="0"/>
              <a:t>Multi-tenant refers to a principle in software architecture where a single instance of the software runs on a server, serving multiple client organizations.</a:t>
            </a:r>
          </a:p>
          <a:p>
            <a:pPr lvl="1"/>
            <a:r>
              <a:rPr lang="en-US" dirty="0"/>
              <a:t>With a multi-tenant architecture, a software application is designed to virtually partition its data and configuration thus each client organization works with a customized virtual application instance.</a:t>
            </a:r>
            <a:br>
              <a:rPr lang="en-US" dirty="0"/>
            </a:br>
            <a:endParaRPr lang="en-US" dirty="0"/>
          </a:p>
          <a:p>
            <a:r>
              <a:rPr lang="en-US" dirty="0"/>
              <a:t>Client oriented requirements :</a:t>
            </a:r>
          </a:p>
          <a:p>
            <a:pPr lvl="1"/>
            <a:r>
              <a:rPr lang="en-US" dirty="0"/>
              <a:t>Customization</a:t>
            </a:r>
          </a:p>
          <a:p>
            <a:pPr lvl="2"/>
            <a:r>
              <a:rPr lang="en-US" dirty="0"/>
              <a:t>Multi-tenant applications are typically required to provide a high degree of customization to support each target organization's needs.</a:t>
            </a:r>
          </a:p>
          <a:p>
            <a:pPr lvl="1"/>
            <a:r>
              <a:rPr lang="en-US" dirty="0"/>
              <a:t>Quality of service</a:t>
            </a:r>
          </a:p>
          <a:p>
            <a:pPr lvl="2"/>
            <a:r>
              <a:rPr lang="en-US" dirty="0"/>
              <a:t>Multi-tenant applications are expected to provide adequate levels of security and robustness.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do they say ?</a:t>
            </a: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44884" y="4876800"/>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Loss</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Content Placeholder 2"/>
          <p:cNvSpPr>
            <a:spLocks noGrp="1"/>
          </p:cNvSpPr>
          <p:nvPr>
            <p:ph idx="1"/>
          </p:nvPr>
        </p:nvSpPr>
        <p:spPr>
          <a:xfrm>
            <a:off x="457200" y="1600200"/>
            <a:ext cx="8229600" cy="4953000"/>
          </a:xfrm>
        </p:spPr>
        <p:txBody>
          <a:bodyPr>
            <a:normAutofit/>
          </a:bodyPr>
          <a:lstStyle/>
          <a:p>
            <a:r>
              <a:rPr lang="en-US" dirty="0"/>
              <a:t>What is availability ?</a:t>
            </a:r>
          </a:p>
          <a:p>
            <a:pPr lvl="1"/>
            <a:r>
              <a:rPr lang="en-US" dirty="0"/>
              <a:t>The degree to which a system, subsystem, or equipment is in a specified operable and committable state at the start of a mission, when the mission is called for at an unknown time. </a:t>
            </a:r>
          </a:p>
          <a:p>
            <a:pPr lvl="1"/>
            <a:r>
              <a:rPr lang="en-US" dirty="0"/>
              <a:t>Cloud system usually require high availability</a:t>
            </a:r>
          </a:p>
          <a:p>
            <a:pPr lvl="2"/>
            <a:r>
              <a:rPr lang="en-US" dirty="0"/>
              <a:t>Ex. “Five Nines” system would statistically provide 99.999% availability</a:t>
            </a:r>
          </a:p>
          <a:p>
            <a:r>
              <a:rPr lang="en-US" dirty="0"/>
              <a:t>What is reliability ?</a:t>
            </a:r>
          </a:p>
          <a:p>
            <a:pPr lvl="1"/>
            <a:r>
              <a:rPr lang="en-US" dirty="0"/>
              <a:t>The ability of a system or component to perform its required functions under stated conditions for a specified period of time. </a:t>
            </a:r>
          </a:p>
          <a:p>
            <a:r>
              <a:rPr lang="en-US" dirty="0"/>
              <a:t>But how to achieve these properties ?</a:t>
            </a:r>
          </a:p>
          <a:p>
            <a:pPr lvl="1"/>
            <a:r>
              <a:rPr lang="en-US" dirty="0"/>
              <a:t>Fault tolerance system</a:t>
            </a:r>
          </a:p>
          <a:p>
            <a:pPr lvl="1"/>
            <a:r>
              <a:rPr lang="en-US" dirty="0"/>
              <a:t>Require system resilience</a:t>
            </a:r>
          </a:p>
          <a:p>
            <a:pPr lvl="1"/>
            <a:r>
              <a:rPr lang="en-US" dirty="0"/>
              <a:t>Reliable system security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a:xfrm>
            <a:off x="457200" y="1600200"/>
            <a:ext cx="8229600" cy="4800600"/>
          </a:xfrm>
        </p:spPr>
        <p:txBody>
          <a:bodyPr/>
          <a:lstStyle/>
          <a:p>
            <a:r>
              <a:rPr lang="en-US" dirty="0"/>
              <a:t>What is fault tolerant system ?</a:t>
            </a:r>
          </a:p>
          <a:p>
            <a:pPr lvl="1"/>
            <a:r>
              <a:rPr lang="en-US" dirty="0"/>
              <a:t>Fault-tolerance is the property that enables a system to continue operating properly in the event of the failure of some of its components.</a:t>
            </a:r>
          </a:p>
          <a:p>
            <a:pPr lvl="1"/>
            <a:r>
              <a:rPr lang="en-US" dirty="0"/>
              <a:t>If its operating quality decreases at all, the decrease is proportional to the severity of the failure, as compared to a naively-designed system in which even a small failure can cause total breakdown.</a:t>
            </a:r>
            <a:br>
              <a:rPr lang="en-US" dirty="0"/>
            </a:br>
            <a:endParaRPr lang="en-US" dirty="0"/>
          </a:p>
          <a:p>
            <a:r>
              <a:rPr lang="en-US" dirty="0"/>
              <a:t>Four basic characteristics :</a:t>
            </a:r>
          </a:p>
          <a:p>
            <a:pPr lvl="1"/>
            <a:r>
              <a:rPr lang="en-US" dirty="0"/>
              <a:t>No single point of failure</a:t>
            </a:r>
          </a:p>
          <a:p>
            <a:pPr lvl="1"/>
            <a:r>
              <a:rPr lang="en-US" dirty="0"/>
              <a:t>Fault detection and isolation to the failing component</a:t>
            </a:r>
          </a:p>
          <a:p>
            <a:pPr lvl="1"/>
            <a:r>
              <a:rPr lang="en-US" dirty="0"/>
              <a:t>Fault containment to prevent propagation of the failure</a:t>
            </a:r>
          </a:p>
          <a:p>
            <a:pPr lvl="1"/>
            <a:r>
              <a:rPr lang="en-US" dirty="0"/>
              <a:t>Availability of reversion modes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2502009"/>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a:t>Fault Tolerance</a:t>
            </a:r>
          </a:p>
        </p:txBody>
      </p:sp>
      <p:sp>
        <p:nvSpPr>
          <p:cNvPr id="3" name="Content Placeholder 2"/>
          <p:cNvSpPr>
            <a:spLocks noGrp="1"/>
          </p:cNvSpPr>
          <p:nvPr>
            <p:ph idx="1"/>
          </p:nvPr>
        </p:nvSpPr>
        <p:spPr>
          <a:xfrm>
            <a:off x="457200" y="1600200"/>
            <a:ext cx="6400800" cy="4525963"/>
          </a:xfrm>
        </p:spPr>
        <p:txBody>
          <a:bodyPr/>
          <a:lstStyle/>
          <a:p>
            <a:r>
              <a:rPr lang="en-US" dirty="0"/>
              <a:t>Single Point Of Failure (SPOF)</a:t>
            </a:r>
          </a:p>
          <a:p>
            <a:pPr lvl="1"/>
            <a:r>
              <a:rPr lang="en-US" dirty="0"/>
              <a:t>A part of a system which, if it fails, will stop the entire system from working.</a:t>
            </a:r>
          </a:p>
          <a:p>
            <a:pPr lvl="1"/>
            <a:r>
              <a:rPr lang="en-US" dirty="0"/>
              <a:t>The assessment of a potentially single location of failure identifies the critical components of a complex system that would provoke a total systems failure in case of malfunction.</a:t>
            </a:r>
            <a:br>
              <a:rPr lang="en-US" dirty="0"/>
            </a:br>
            <a:endParaRPr lang="en-US" dirty="0"/>
          </a:p>
          <a:p>
            <a:r>
              <a:rPr lang="en-US" dirty="0"/>
              <a:t>Preventing single point of failure</a:t>
            </a:r>
          </a:p>
          <a:p>
            <a:pPr lvl="1"/>
            <a:r>
              <a:rPr lang="en-US" dirty="0"/>
              <a:t>If a system experiences a failure, it must continue to operate without interruption during the repair process.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Detection and Isolation (FDI)</a:t>
            </a:r>
          </a:p>
          <a:p>
            <a:pPr lvl="1"/>
            <a:r>
              <a:rPr lang="en-US" dirty="0"/>
              <a:t>A subfield of control engineering which concerns itself with monitoring a system, identifying when a fault has occurred and pinpoint the type of fault and its location.</a:t>
            </a:r>
            <a:br>
              <a:rPr lang="en-US" dirty="0"/>
            </a:br>
            <a:endParaRPr lang="en-US" dirty="0"/>
          </a:p>
          <a:p>
            <a:r>
              <a:rPr lang="en-US" dirty="0"/>
              <a:t>Isolate failing component</a:t>
            </a:r>
          </a:p>
          <a:p>
            <a:pPr lvl="1"/>
            <a:r>
              <a:rPr lang="en-US" dirty="0"/>
              <a:t>When a failure occurs, the system</a:t>
            </a:r>
            <a:br>
              <a:rPr lang="en-US" dirty="0"/>
            </a:br>
            <a:r>
              <a:rPr lang="en-US" dirty="0"/>
              <a:t>must be able to isolate the failure</a:t>
            </a:r>
            <a:br>
              <a:rPr lang="en-US" dirty="0"/>
            </a:br>
            <a:r>
              <a:rPr lang="en-US" dirty="0"/>
              <a:t>to the offending component. </a:t>
            </a:r>
          </a:p>
        </p:txBody>
      </p:sp>
      <p:pic>
        <p:nvPicPr>
          <p:cNvPr id="93186" name="Picture 2" descr="http://www.adelicatebalance.com.au/gallery/images/people/doctor.jpg"/>
          <p:cNvPicPr>
            <a:picLocks noChangeAspect="1" noChangeArrowheads="1"/>
          </p:cNvPicPr>
          <p:nvPr/>
        </p:nvPicPr>
        <p:blipFill>
          <a:blip r:embed="rId3" cstate="print"/>
          <a:srcRect/>
          <a:stretch>
            <a:fillRect/>
          </a:stretch>
        </p:blipFill>
        <p:spPr bwMode="auto">
          <a:xfrm>
            <a:off x="5143500" y="3800474"/>
            <a:ext cx="3771900" cy="2828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Containment</a:t>
            </a:r>
          </a:p>
          <a:p>
            <a:pPr lvl="1"/>
            <a:r>
              <a:rPr lang="en-US" dirty="0"/>
              <a:t>Some failure mechanisms can cause a system to fail by propagating the failure to the rest of the system.</a:t>
            </a:r>
          </a:p>
          <a:p>
            <a:pPr lvl="1"/>
            <a:r>
              <a:rPr lang="en-US" dirty="0"/>
              <a:t>Mechanisms that isolate a rogue transmitter or failing component to protect the system are required.</a:t>
            </a:r>
            <a:br>
              <a:rPr lang="en-US" dirty="0"/>
            </a:br>
            <a:endParaRPr lang="en-US" dirty="0"/>
          </a:p>
          <a:p>
            <a:r>
              <a:rPr lang="en-US" dirty="0"/>
              <a:t>Available of reversion modes</a:t>
            </a:r>
          </a:p>
          <a:p>
            <a:pPr lvl="1"/>
            <a:r>
              <a:rPr lang="en-US" dirty="0"/>
              <a:t>System should be able to maintain some check points which can be used in managing the state changes.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p:txBody>
          <a:bodyPr/>
          <a:lstStyle/>
          <a:p>
            <a:r>
              <a:rPr lang="en-US" dirty="0"/>
              <a:t>What is resilience ?</a:t>
            </a:r>
          </a:p>
          <a:p>
            <a:pPr lvl="1"/>
            <a:r>
              <a:rPr lang="en-US" dirty="0"/>
              <a:t>Resilience is the ability to provide and maintain an acceptable level of service in the face of faults and challenges to normal operation.</a:t>
            </a:r>
          </a:p>
          <a:p>
            <a:pPr lvl="1"/>
            <a:r>
              <a:rPr lang="en-US" dirty="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a:br>
            <a:endParaRPr lang="en-US" dirty="0"/>
          </a:p>
          <a:p>
            <a:r>
              <a:rPr lang="en-US" dirty="0"/>
              <a:t>Some risk events</a:t>
            </a:r>
          </a:p>
          <a:p>
            <a:pPr lvl="1"/>
            <a:r>
              <a:rPr lang="en-US" dirty="0"/>
              <a:t>If power is lost at a plant for two days, can our system recover ?</a:t>
            </a:r>
          </a:p>
          <a:p>
            <a:pPr lvl="1"/>
            <a:r>
              <a:rPr lang="en-US" dirty="0"/>
              <a:t>If a key service is lost because a database corruption, can the business recover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a:xfrm>
            <a:off x="457200" y="1524000"/>
            <a:ext cx="8305800" cy="5029200"/>
          </a:xfrm>
        </p:spPr>
        <p:txBody>
          <a:bodyPr>
            <a:normAutofit/>
          </a:bodyPr>
          <a:lstStyle/>
          <a:p>
            <a:r>
              <a:rPr lang="en-US" dirty="0"/>
              <a:t>Disaster Recovery</a:t>
            </a:r>
          </a:p>
          <a:p>
            <a:pPr lvl="1"/>
            <a:r>
              <a:rPr lang="en-US" dirty="0"/>
              <a:t>Disaster recovery is the process, policies and procedures related to preparing for recovery or continuation of technology infrastructure critical to an organization after a natural or human-induced disaster.</a:t>
            </a:r>
            <a:br>
              <a:rPr lang="en-US" dirty="0"/>
            </a:br>
            <a:endParaRPr lang="en-US" dirty="0"/>
          </a:p>
          <a:p>
            <a:r>
              <a:rPr lang="en-US" dirty="0"/>
              <a:t>Some common strategies :</a:t>
            </a:r>
          </a:p>
          <a:p>
            <a:pPr lvl="1"/>
            <a:r>
              <a:rPr lang="en-US" dirty="0"/>
              <a:t>Backup</a:t>
            </a:r>
          </a:p>
          <a:p>
            <a:pPr lvl="2"/>
            <a:r>
              <a:rPr lang="en-US" dirty="0"/>
              <a:t>Make data off-site at regular interval</a:t>
            </a:r>
          </a:p>
          <a:p>
            <a:pPr lvl="2"/>
            <a:r>
              <a:rPr lang="en-US" dirty="0"/>
              <a:t>Replicate data to an off-site location</a:t>
            </a:r>
          </a:p>
          <a:p>
            <a:pPr lvl="2"/>
            <a:r>
              <a:rPr lang="en-US" dirty="0"/>
              <a:t>Replicate whole system</a:t>
            </a:r>
          </a:p>
          <a:p>
            <a:pPr lvl="1"/>
            <a:r>
              <a:rPr lang="en-US" dirty="0"/>
              <a:t>Preparing</a:t>
            </a:r>
          </a:p>
          <a:p>
            <a:pPr lvl="2"/>
            <a:r>
              <a:rPr lang="en-US" dirty="0"/>
              <a:t>Local mirror systems</a:t>
            </a:r>
          </a:p>
          <a:p>
            <a:pPr lvl="2"/>
            <a:r>
              <a:rPr lang="en-US" dirty="0"/>
              <a:t>Surge protector</a:t>
            </a:r>
          </a:p>
          <a:p>
            <a:pPr lvl="2"/>
            <a:r>
              <a:rPr lang="en-US" dirty="0"/>
              <a:t>Uninterruptible Power Supply (UPS)</a:t>
            </a:r>
          </a:p>
        </p:txBody>
      </p:sp>
      <p:pic>
        <p:nvPicPr>
          <p:cNvPr id="94212" name="Picture 4" descr="http://www.newsbiscuit.com/wp-content/uploads/2009/12/374-bandage-man.jpg"/>
          <p:cNvPicPr>
            <a:picLocks noChangeAspect="1" noChangeArrowheads="1"/>
          </p:cNvPicPr>
          <p:nvPr/>
        </p:nvPicPr>
        <p:blipFill>
          <a:blip r:embed="rId3" cstate="print"/>
          <a:srcRect/>
          <a:stretch>
            <a:fillRect/>
          </a:stretch>
        </p:blipFill>
        <p:spPr bwMode="auto">
          <a:xfrm>
            <a:off x="5343525" y="4095749"/>
            <a:ext cx="3571875" cy="2533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p:txBody>
          <a:bodyPr/>
          <a:lstStyle/>
          <a:p>
            <a:r>
              <a:rPr lang="en-US" dirty="0"/>
              <a:t>Security issue in Cloud Computing :</a:t>
            </a:r>
          </a:p>
          <a:p>
            <a:pPr lvl="1"/>
            <a:r>
              <a:rPr lang="en-US" dirty="0"/>
              <a:t>Cloud security is an evolving sub-domain of computer security, network security, and, more broadly, information security.</a:t>
            </a:r>
          </a:p>
          <a:p>
            <a:pPr lvl="1"/>
            <a:r>
              <a:rPr lang="en-US" dirty="0"/>
              <a:t>It refers to a broad set of policies, technologies, and controls deployed to protect data, applications, and the associated infrastructure of cloud computing.</a:t>
            </a:r>
          </a:p>
        </p:txBody>
      </p:sp>
      <p:pic>
        <p:nvPicPr>
          <p:cNvPr id="5" name="Picture 4" descr="cloud_security_password_610.jpg"/>
          <p:cNvPicPr>
            <a:picLocks noChangeAspect="1"/>
          </p:cNvPicPr>
          <p:nvPr/>
        </p:nvPicPr>
        <p:blipFill>
          <a:blip r:embed="rId3"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57200" y="1524000"/>
            <a:ext cx="7239000" cy="4876800"/>
          </a:xfrm>
        </p:spPr>
        <p:txBody>
          <a:bodyPr>
            <a:noAutofit/>
          </a:bodyPr>
          <a:lstStyle/>
          <a:p>
            <a:r>
              <a:rPr lang="en-US" dirty="0"/>
              <a:t>Important security and privacy issues :</a:t>
            </a:r>
          </a:p>
          <a:p>
            <a:pPr lvl="1"/>
            <a:r>
              <a:rPr lang="en-US" dirty="0"/>
              <a:t>Data Protection</a:t>
            </a:r>
          </a:p>
          <a:p>
            <a:pPr lvl="2"/>
            <a:r>
              <a:rPr lang="en-US" dirty="0"/>
              <a:t>To be considered protected, data from one customer must be properly segregated from that of another.</a:t>
            </a:r>
          </a:p>
          <a:p>
            <a:pPr lvl="1"/>
            <a:r>
              <a:rPr lang="en-US" dirty="0"/>
              <a:t>Identity Management</a:t>
            </a:r>
          </a:p>
          <a:p>
            <a:pPr lvl="2"/>
            <a:r>
              <a:rPr lang="en-US" dirty="0"/>
              <a:t>Every enterprise will have its own identity management system to control access to information and computing resources.</a:t>
            </a:r>
          </a:p>
          <a:p>
            <a:pPr lvl="1"/>
            <a:r>
              <a:rPr lang="en-US" dirty="0"/>
              <a:t>Application Security</a:t>
            </a:r>
          </a:p>
          <a:p>
            <a:pPr lvl="2"/>
            <a:r>
              <a:rPr lang="en-US" dirty="0"/>
              <a:t>Cloud providers should ensure that applications available as a service via the cloud are secure.</a:t>
            </a:r>
          </a:p>
          <a:p>
            <a:pPr lvl="1"/>
            <a:r>
              <a:rPr lang="en-US" dirty="0"/>
              <a:t>Privacy</a:t>
            </a:r>
          </a:p>
          <a:p>
            <a:pPr lvl="2"/>
            <a:r>
              <a:rPr lang="en-US" dirty="0"/>
              <a:t>Providers ensure that all critical data are masked and that only authorized users have access to data in its entirety.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Disclaimers</a:t>
            </a:r>
          </a:p>
        </p:txBody>
      </p:sp>
      <p:sp>
        <p:nvSpPr>
          <p:cNvPr id="3" name="Content Placeholder 2"/>
          <p:cNvSpPr>
            <a:spLocks noGrp="1"/>
          </p:cNvSpPr>
          <p:nvPr>
            <p:ph idx="1"/>
          </p:nvPr>
        </p:nvSpPr>
        <p:spPr>
          <a:xfrm>
            <a:off x="457200" y="1066800"/>
            <a:ext cx="8229600" cy="4525963"/>
          </a:xfrm>
        </p:spPr>
        <p:txBody>
          <a:bodyPr/>
          <a:lstStyle/>
          <a:p>
            <a:r>
              <a:rPr lang="en-US" dirty="0"/>
              <a:t>Talk from Oracle CEO </a:t>
            </a:r>
            <a:r>
              <a:rPr lang="en-US" b="1" i="1" dirty="0"/>
              <a:t>Larry Ellison</a:t>
            </a:r>
          </a:p>
          <a:p>
            <a:pPr lvl="1"/>
            <a:r>
              <a:rPr lang="en-US" dirty="0"/>
              <a:t>We’ve redefined Cloud Computing to include everything that we already do. I don’t understand what we would do differently other than change the wording of some of our ads.</a:t>
            </a:r>
          </a:p>
          <a:p>
            <a:r>
              <a:rPr lang="en-US" dirty="0"/>
              <a:t>Talk from </a:t>
            </a:r>
            <a:r>
              <a:rPr lang="en-US" b="1" i="1" dirty="0"/>
              <a:t>Rich Stallman</a:t>
            </a:r>
          </a:p>
          <a:p>
            <a:pPr lvl="1"/>
            <a:r>
              <a:rPr lang="en-US" dirty="0"/>
              <a:t>It's stupidity. It's worse than stupidity: it's a marketing hype campaign. Somebody is saying this is inevitable – and whenever you hear somebody saying that, it's very likely to be a set of businesses campaigning to make it true.</a:t>
            </a:r>
          </a:p>
        </p:txBody>
      </p:sp>
      <p:pic>
        <p:nvPicPr>
          <p:cNvPr id="1032" name="Picture 8" descr="http://si.wsj.net/public/resources/images/OB-DN021_0420el_G_20090420094228.jpg"/>
          <p:cNvPicPr>
            <a:picLocks noChangeAspect="1" noChangeArrowheads="1"/>
          </p:cNvPicPr>
          <p:nvPr/>
        </p:nvPicPr>
        <p:blipFill>
          <a:blip r:embed="rId2" cstate="print"/>
          <a:srcRect/>
          <a:stretch>
            <a:fillRect/>
          </a:stretch>
        </p:blipFill>
        <p:spPr bwMode="auto">
          <a:xfrm>
            <a:off x="5029200" y="4325367"/>
            <a:ext cx="3581400" cy="2389759"/>
          </a:xfrm>
          <a:prstGeom prst="roundRect">
            <a:avLst>
              <a:gd name="adj" fmla="val 4253"/>
            </a:avLst>
          </a:prstGeom>
          <a:noFill/>
          <a:effectLst>
            <a:outerShdw blurRad="63500" sx="102000" sy="102000" algn="ctr" rotWithShape="0">
              <a:prstClr val="black">
                <a:alpha val="40000"/>
              </a:prstClr>
            </a:outerShdw>
          </a:effectLst>
        </p:spPr>
      </p:pic>
      <p:pic>
        <p:nvPicPr>
          <p:cNvPr id="1036" name="Picture 12" descr="http://www.zdnet.com.au/story_media/339304541/stallman_1.jpg"/>
          <p:cNvPicPr>
            <a:picLocks noChangeAspect="1" noChangeArrowheads="1"/>
          </p:cNvPicPr>
          <p:nvPr/>
        </p:nvPicPr>
        <p:blipFill>
          <a:blip r:embed="rId3" cstate="print"/>
          <a:srcRect l="1744" t="7529" r="4244"/>
          <a:stretch>
            <a:fillRect/>
          </a:stretch>
        </p:blipFill>
        <p:spPr bwMode="auto">
          <a:xfrm>
            <a:off x="990600" y="4326064"/>
            <a:ext cx="3657600" cy="2389061"/>
          </a:xfrm>
          <a:prstGeom prst="roundRect">
            <a:avLst>
              <a:gd name="adj" fmla="val 3872"/>
            </a:avLst>
          </a:prstGeom>
          <a:noFill/>
          <a:effectLst>
            <a:outerShdw blurRad="63500" sx="102000" sy="102000" algn="ctr" rotWithShape="0">
              <a:prstClr val="black">
                <a:alpha val="40000"/>
              </a:prst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4" name="Content Placeholder 3">
            <a:extLst>
              <a:ext uri="{FF2B5EF4-FFF2-40B4-BE49-F238E27FC236}">
                <a16:creationId xmlns:a16="http://schemas.microsoft.com/office/drawing/2014/main" id="{CE1B8FAC-BD9D-641B-2D08-511C77A25723}"/>
              </a:ext>
            </a:extLst>
          </p:cNvPr>
          <p:cNvSpPr>
            <a:spLocks noGrp="1"/>
          </p:cNvSpPr>
          <p:nvPr>
            <p:ph idx="1"/>
          </p:nvPr>
        </p:nvSpPr>
        <p:spPr>
          <a:xfrm>
            <a:off x="1219200" y="1173296"/>
            <a:ext cx="8229600" cy="4525963"/>
          </a:xfrm>
        </p:spPr>
        <p:txBody>
          <a:bodyPr/>
          <a:lstStyle/>
          <a:p>
            <a:r>
              <a:rPr lang="en-US" b="1" i="0" dirty="0">
                <a:solidFill>
                  <a:schemeClr val="accent1"/>
                </a:solidFill>
                <a:effectLst/>
                <a:latin typeface="Roboto" panose="02000000000000000000" pitchFamily="2" charset="0"/>
              </a:rPr>
              <a:t>The cloud’s growing impact on cybersecurity</a:t>
            </a:r>
          </a:p>
        </p:txBody>
      </p:sp>
      <p:pic>
        <p:nvPicPr>
          <p:cNvPr id="6" name="Picture 5">
            <a:extLst>
              <a:ext uri="{FF2B5EF4-FFF2-40B4-BE49-F238E27FC236}">
                <a16:creationId xmlns:a16="http://schemas.microsoft.com/office/drawing/2014/main" id="{19CF1CAD-26B8-2FF9-2D2A-FD81A136CE85}"/>
              </a:ext>
            </a:extLst>
          </p:cNvPr>
          <p:cNvPicPr>
            <a:picLocks noChangeAspect="1"/>
          </p:cNvPicPr>
          <p:nvPr/>
        </p:nvPicPr>
        <p:blipFill>
          <a:blip r:embed="rId3"/>
          <a:stretch>
            <a:fillRect/>
          </a:stretch>
        </p:blipFill>
        <p:spPr>
          <a:xfrm>
            <a:off x="5334000" y="1727064"/>
            <a:ext cx="2751032" cy="1544697"/>
          </a:xfrm>
          <a:prstGeom prst="rect">
            <a:avLst/>
          </a:prstGeom>
        </p:spPr>
      </p:pic>
      <p:sp>
        <p:nvSpPr>
          <p:cNvPr id="19" name="TextBox 18">
            <a:extLst>
              <a:ext uri="{FF2B5EF4-FFF2-40B4-BE49-F238E27FC236}">
                <a16:creationId xmlns:a16="http://schemas.microsoft.com/office/drawing/2014/main" id="{D70D5C00-5428-CE7F-F43A-80EFA4D67B1A}"/>
              </a:ext>
            </a:extLst>
          </p:cNvPr>
          <p:cNvSpPr txBox="1"/>
          <p:nvPr/>
        </p:nvSpPr>
        <p:spPr>
          <a:xfrm>
            <a:off x="457200" y="1874381"/>
            <a:ext cx="3936496" cy="4708981"/>
          </a:xfrm>
          <a:prstGeom prst="rect">
            <a:avLst/>
          </a:prstGeom>
          <a:noFill/>
        </p:spPr>
        <p:txBody>
          <a:bodyPr wrap="square">
            <a:spAutoFit/>
          </a:bodyPr>
          <a:lstStyle/>
          <a:p>
            <a:pPr algn="just"/>
            <a:r>
              <a:rPr lang="en-TW" sz="2000" dirty="0"/>
              <a:t>As enterprises lift and shift their workloads to the cloud, they face greater risks of breaches, accidentally misconfigured cloud platforms, and inconsistent identity access management (IAM) and privileged access management (PAM) coverage across hyperscalers and cloud platforms. Gartner predicts that at least 99% of cloud security failures will be the user’s fault, accentuating the need for continuously training IT and security teams on the latest cloud security techniques. </a:t>
            </a:r>
          </a:p>
        </p:txBody>
      </p:sp>
      <p:pic>
        <p:nvPicPr>
          <p:cNvPr id="20" name="Picture 19">
            <a:extLst>
              <a:ext uri="{FF2B5EF4-FFF2-40B4-BE49-F238E27FC236}">
                <a16:creationId xmlns:a16="http://schemas.microsoft.com/office/drawing/2014/main" id="{965107F4-036F-5DB1-E584-14775AB03771}"/>
              </a:ext>
            </a:extLst>
          </p:cNvPr>
          <p:cNvPicPr>
            <a:picLocks noChangeAspect="1"/>
          </p:cNvPicPr>
          <p:nvPr/>
        </p:nvPicPr>
        <p:blipFill>
          <a:blip r:embed="rId4"/>
          <a:stretch>
            <a:fillRect/>
          </a:stretch>
        </p:blipFill>
        <p:spPr>
          <a:xfrm>
            <a:off x="4819981" y="3271761"/>
            <a:ext cx="3936496" cy="3386842"/>
          </a:xfrm>
          <a:prstGeom prst="rect">
            <a:avLst/>
          </a:prstGeom>
        </p:spPr>
      </p:pic>
      <p:sp>
        <p:nvSpPr>
          <p:cNvPr id="22" name="TextBox 21">
            <a:extLst>
              <a:ext uri="{FF2B5EF4-FFF2-40B4-BE49-F238E27FC236}">
                <a16:creationId xmlns:a16="http://schemas.microsoft.com/office/drawing/2014/main" id="{A34D3606-3895-6C6A-8AC9-6FFFDC43064F}"/>
              </a:ext>
            </a:extLst>
          </p:cNvPr>
          <p:cNvSpPr txBox="1"/>
          <p:nvPr/>
        </p:nvSpPr>
        <p:spPr>
          <a:xfrm>
            <a:off x="1802907" y="6352529"/>
            <a:ext cx="6282125" cy="461665"/>
          </a:xfrm>
          <a:prstGeom prst="rect">
            <a:avLst/>
          </a:prstGeom>
          <a:noFill/>
        </p:spPr>
        <p:txBody>
          <a:bodyPr wrap="square">
            <a:spAutoFit/>
          </a:bodyPr>
          <a:lstStyle/>
          <a:p>
            <a:r>
              <a:rPr lang="en-US" sz="800" b="0" i="0" dirty="0">
                <a:solidFill>
                  <a:srgbClr val="4A5568"/>
                </a:solidFill>
                <a:effectLst/>
                <a:latin typeface="Merriweather" pitchFamily="2" charset="77"/>
              </a:rPr>
              <a:t>Gartner’s latest Impact Radar on Security provides a useful framework for identifying the innovations cloud security is helping to accelerate across enterprises. Source: </a:t>
            </a:r>
            <a:r>
              <a:rPr lang="en-US" sz="800" b="0" i="0" u="sng" dirty="0">
                <a:solidFill>
                  <a:srgbClr val="1010BC"/>
                </a:solidFill>
                <a:effectLst/>
                <a:latin typeface="Merriweather" pitchFamily="2" charset="77"/>
                <a:hlinkClick r:id="rId5"/>
              </a:rPr>
              <a:t>Emerging Tech Impact Radar: Security Published 16 November 2022 — ID G00766277 courtesy of Morphisec reprint</a:t>
            </a:r>
            <a:endParaRPr lang="en-TW" sz="800" dirty="0"/>
          </a:p>
        </p:txBody>
      </p:sp>
    </p:spTree>
    <p:extLst>
      <p:ext uri="{BB962C8B-B14F-4D97-AF65-F5344CB8AC3E}">
        <p14:creationId xmlns:p14="http://schemas.microsoft.com/office/powerpoint/2010/main" val="3224572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7525-C542-8AE1-7ABC-3139D22A263A}"/>
              </a:ext>
            </a:extLst>
          </p:cNvPr>
          <p:cNvSpPr>
            <a:spLocks noGrp="1"/>
          </p:cNvSpPr>
          <p:nvPr>
            <p:ph type="title"/>
          </p:nvPr>
        </p:nvSpPr>
        <p:spPr/>
        <p:txBody>
          <a:bodyPr/>
          <a:lstStyle/>
          <a:p>
            <a:r>
              <a:rPr lang="en-TW" dirty="0"/>
              <a:t>Q &amp; A</a:t>
            </a:r>
          </a:p>
        </p:txBody>
      </p:sp>
      <p:sp>
        <p:nvSpPr>
          <p:cNvPr id="3" name="Content Placeholder 2">
            <a:extLst>
              <a:ext uri="{FF2B5EF4-FFF2-40B4-BE49-F238E27FC236}">
                <a16:creationId xmlns:a16="http://schemas.microsoft.com/office/drawing/2014/main" id="{53416CB9-60A0-103A-2C06-2D84DD590D32}"/>
              </a:ext>
            </a:extLst>
          </p:cNvPr>
          <p:cNvSpPr>
            <a:spLocks noGrp="1"/>
          </p:cNvSpPr>
          <p:nvPr>
            <p:ph idx="1"/>
          </p:nvPr>
        </p:nvSpPr>
        <p:spPr/>
        <p:txBody>
          <a:bodyPr/>
          <a:lstStyle/>
          <a:p>
            <a:pPr algn="l"/>
            <a:r>
              <a:rPr lang="en-US" b="0" i="0" dirty="0">
                <a:solidFill>
                  <a:srgbClr val="202124"/>
                </a:solidFill>
                <a:effectLst/>
                <a:latin typeface="arial" panose="020B0604020202020204" pitchFamily="34" charset="0"/>
              </a:rPr>
              <a:t>What is dynamic provisioning in cloud computing?</a:t>
            </a:r>
          </a:p>
          <a:p>
            <a:pPr algn="l"/>
            <a:endParaRPr lang="en-US" dirty="0"/>
          </a:p>
          <a:p>
            <a:r>
              <a:rPr lang="en-US" b="0" i="0" dirty="0">
                <a:solidFill>
                  <a:srgbClr val="202124"/>
                </a:solidFill>
                <a:effectLst/>
                <a:latin typeface="arial" panose="020B0604020202020204" pitchFamily="34" charset="0"/>
              </a:rPr>
              <a:t>What is fault tolerance of cloud computing?</a:t>
            </a:r>
            <a:r>
              <a:rPr lang="zh-CN" altLang="en-US" b="0" i="0" dirty="0">
                <a:solidFill>
                  <a:srgbClr val="202124"/>
                </a:solidFill>
                <a:effectLst/>
                <a:latin typeface="arial" panose="020B0604020202020204" pitchFamily="34" charset="0"/>
              </a:rPr>
              <a:t> </a:t>
            </a:r>
            <a:r>
              <a:rPr lang="en-US" altLang="zh-CN" b="0" i="0" dirty="0">
                <a:solidFill>
                  <a:srgbClr val="202124"/>
                </a:solidFill>
                <a:effectLst/>
                <a:latin typeface="arial" panose="020B0604020202020204" pitchFamily="34" charset="0"/>
              </a:rPr>
              <a:t>And</a:t>
            </a:r>
            <a:r>
              <a:rPr lang="zh-CN" altLang="en-US" b="0" i="0" dirty="0">
                <a:solidFill>
                  <a:srgbClr val="202124"/>
                </a:solidFill>
                <a:effectLst/>
                <a:latin typeface="arial" panose="020B0604020202020204" pitchFamily="34" charset="0"/>
              </a:rPr>
              <a:t> </a:t>
            </a:r>
            <a:r>
              <a:rPr lang="en-US" b="0" i="0" dirty="0">
                <a:solidFill>
                  <a:srgbClr val="202124"/>
                </a:solidFill>
                <a:effectLst/>
                <a:latin typeface="arial" panose="020B0604020202020204" pitchFamily="34" charset="0"/>
              </a:rPr>
              <a:t>What is fault tolerance in Google Cloud Platform (GCP)?</a:t>
            </a:r>
          </a:p>
          <a:p>
            <a:pPr algn="l"/>
            <a:endParaRPr lang="en-US" b="0" i="0" dirty="0">
              <a:solidFill>
                <a:srgbClr val="202124"/>
              </a:solidFill>
              <a:effectLst/>
              <a:latin typeface="arial" panose="020B0604020202020204" pitchFamily="34" charset="0"/>
            </a:endParaRPr>
          </a:p>
          <a:p>
            <a:pPr marL="0" indent="0">
              <a:buNone/>
            </a:pPr>
            <a:br>
              <a:rPr lang="en-US" dirty="0"/>
            </a:br>
            <a:br>
              <a:rPr lang="en-US" dirty="0"/>
            </a:br>
            <a:endParaRPr lang="en-TW" dirty="0"/>
          </a:p>
        </p:txBody>
      </p:sp>
    </p:spTree>
    <p:extLst>
      <p:ext uri="{BB962C8B-B14F-4D97-AF65-F5344CB8AC3E}">
        <p14:creationId xmlns:p14="http://schemas.microsoft.com/office/powerpoint/2010/main" val="570815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14827" y="5715000"/>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C612A-99FD-3E2C-1EF6-DA67537172A8}"/>
              </a:ext>
            </a:extLst>
          </p:cNvPr>
          <p:cNvSpPr>
            <a:spLocks noGrp="1"/>
          </p:cNvSpPr>
          <p:nvPr>
            <p:ph type="title"/>
          </p:nvPr>
        </p:nvSpPr>
        <p:spPr>
          <a:xfrm>
            <a:off x="0" y="274638"/>
            <a:ext cx="8686800" cy="1554162"/>
          </a:xfrm>
        </p:spPr>
        <p:txBody>
          <a:bodyPr>
            <a:noAutofit/>
          </a:bodyPr>
          <a:lstStyle/>
          <a:p>
            <a:r>
              <a:rPr lang="en-US" sz="3200" b="1" i="0" dirty="0">
                <a:solidFill>
                  <a:srgbClr val="000000"/>
                </a:solidFill>
                <a:effectLst/>
                <a:latin typeface="Open Sans" panose="020B0606030504020204" pitchFamily="34" charset="0"/>
              </a:rPr>
              <a:t>Cloud Computing Manageability and Availability </a:t>
            </a:r>
            <a:r>
              <a:rPr lang="en-US" sz="3200" i="0" dirty="0">
                <a:solidFill>
                  <a:srgbClr val="000000"/>
                </a:solidFill>
                <a:latin typeface="Open Sans" panose="020B0606030504020204" pitchFamily="34" charset="0"/>
              </a:rPr>
              <a:t>Issues</a:t>
            </a:r>
            <a:r>
              <a:rPr lang="en-TW" sz="3200" i="0" dirty="0">
                <a:solidFill>
                  <a:srgbClr val="000000"/>
                </a:solidFill>
                <a:latin typeface="Open Sans" panose="020B0606030504020204" pitchFamily="34" charset="0"/>
              </a:rPr>
              <a:t> with Video</a:t>
            </a:r>
          </a:p>
        </p:txBody>
      </p:sp>
      <p:sp>
        <p:nvSpPr>
          <p:cNvPr id="3" name="Content Placeholder 2">
            <a:extLst>
              <a:ext uri="{FF2B5EF4-FFF2-40B4-BE49-F238E27FC236}">
                <a16:creationId xmlns:a16="http://schemas.microsoft.com/office/drawing/2014/main" id="{DDA900B5-732A-6A6F-6A1B-A1585B2724AE}"/>
              </a:ext>
            </a:extLst>
          </p:cNvPr>
          <p:cNvSpPr>
            <a:spLocks noGrp="1"/>
          </p:cNvSpPr>
          <p:nvPr>
            <p:ph idx="1"/>
          </p:nvPr>
        </p:nvSpPr>
        <p:spPr>
          <a:xfrm>
            <a:off x="457200" y="2209800"/>
            <a:ext cx="8229600" cy="3916363"/>
          </a:xfrm>
        </p:spPr>
        <p:txBody>
          <a:bodyPr>
            <a:normAutofit fontScale="92500" lnSpcReduction="10000"/>
          </a:bodyPr>
          <a:lstStyle/>
          <a:p>
            <a:r>
              <a:rPr lang="en-US" b="0" i="0" dirty="0">
                <a:solidFill>
                  <a:srgbClr val="000000"/>
                </a:solidFill>
                <a:effectLst/>
                <a:latin typeface="Open Sans" panose="020B0606030504020204" pitchFamily="34" charset="0"/>
              </a:rPr>
              <a:t>Organizations are increasingly choosing to route some of their computing infrastructure onto the cloud. While this does present them with great opportunities to enhance business efficiencies, such a move also requires businesses to get used to features of the </a:t>
            </a:r>
            <a:r>
              <a:rPr lang="en-US" b="1" i="0" u="none" strike="noStrike" dirty="0">
                <a:solidFill>
                  <a:srgbClr val="3176B5"/>
                </a:solidFill>
                <a:effectLst/>
                <a:latin typeface="Open Sans" panose="020B0606030504020204" pitchFamily="34" charset="0"/>
                <a:hlinkClick r:id="rId3"/>
              </a:rPr>
              <a:t>cloud environment</a:t>
            </a:r>
            <a:r>
              <a:rPr lang="en-US" b="0" i="0" dirty="0">
                <a:solidFill>
                  <a:srgbClr val="000000"/>
                </a:solidFill>
                <a:effectLst/>
                <a:latin typeface="Open Sans" panose="020B0606030504020204" pitchFamily="34" charset="0"/>
              </a:rPr>
              <a:t> that may be new to them.</a:t>
            </a:r>
          </a:p>
          <a:p>
            <a:endParaRPr lang="en-US" dirty="0"/>
          </a:p>
          <a:p>
            <a:r>
              <a:rPr lang="en-US" altLang="zh-CN" dirty="0"/>
              <a:t>Please describe cloud innovation enabled technologies?</a:t>
            </a:r>
            <a:endParaRPr lang="en-US" dirty="0"/>
          </a:p>
          <a:p>
            <a:endParaRPr lang="en-US" dirty="0"/>
          </a:p>
          <a:p>
            <a:pPr marL="0" indent="0">
              <a:buNone/>
            </a:pPr>
            <a:endParaRPr lang="en-US" dirty="0"/>
          </a:p>
          <a:p>
            <a:pPr marL="0" indent="0">
              <a:buNone/>
            </a:pPr>
            <a:r>
              <a:rPr lang="en-US" sz="1600" dirty="0"/>
              <a:t> Reading and Video Source : </a:t>
            </a:r>
            <a:r>
              <a:rPr lang="en-US" sz="1600" dirty="0">
                <a:hlinkClick r:id="rId4"/>
              </a:rPr>
              <a:t>https://blog.icorps.com/bid/103671/cloud-</a:t>
            </a:r>
            <a:r>
              <a:rPr lang="en-US" sz="1600" dirty="0"/>
              <a:t>computing-basics-manageability-and-availability-issues</a:t>
            </a:r>
            <a:endParaRPr lang="en-TW" sz="1600" dirty="0"/>
          </a:p>
        </p:txBody>
      </p:sp>
    </p:spTree>
    <p:extLst>
      <p:ext uri="{BB962C8B-B14F-4D97-AF65-F5344CB8AC3E}">
        <p14:creationId xmlns:p14="http://schemas.microsoft.com/office/powerpoint/2010/main" val="2258938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Content Placeholder 2"/>
          <p:cNvSpPr>
            <a:spLocks noGrp="1"/>
          </p:cNvSpPr>
          <p:nvPr>
            <p:ph idx="1"/>
          </p:nvPr>
        </p:nvSpPr>
        <p:spPr>
          <a:xfrm>
            <a:off x="457200" y="1600200"/>
            <a:ext cx="8229600" cy="5029200"/>
          </a:xfrm>
        </p:spPr>
        <p:txBody>
          <a:bodyPr>
            <a:noAutofit/>
          </a:bodyPr>
          <a:lstStyle/>
          <a:p>
            <a:r>
              <a:rPr lang="en-US" dirty="0"/>
              <a:t>What is manageability ?</a:t>
            </a:r>
          </a:p>
          <a:p>
            <a:pPr lvl="1"/>
            <a:r>
              <a:rPr lang="en-US" dirty="0"/>
              <a:t>Enterprise-wide administration of  cloud computing systems. Systems manageability is strongly influenced by network management initiatives in telecommunications.</a:t>
            </a:r>
          </a:p>
          <a:p>
            <a:r>
              <a:rPr lang="en-US" dirty="0"/>
              <a:t>What is interoperability ?</a:t>
            </a:r>
          </a:p>
          <a:p>
            <a:pPr lvl="1"/>
            <a:r>
              <a:rPr lang="en-US" dirty="0"/>
              <a:t>Interoperability is a property of a product or system, whose interfaces are completely understood, to work with other products or systems, present or future, without any restricted access or implementation. </a:t>
            </a:r>
          </a:p>
          <a:p>
            <a:r>
              <a:rPr lang="en-US" dirty="0"/>
              <a:t>But how to achieve these properties ?</a:t>
            </a:r>
          </a:p>
          <a:p>
            <a:pPr lvl="1"/>
            <a:r>
              <a:rPr lang="en-US" dirty="0"/>
              <a:t>System control automation</a:t>
            </a:r>
          </a:p>
          <a:p>
            <a:pPr lvl="1"/>
            <a:r>
              <a:rPr lang="en-US" dirty="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447800"/>
            <a:ext cx="8077200" cy="5181600"/>
          </a:xfrm>
        </p:spPr>
        <p:txBody>
          <a:bodyPr>
            <a:noAutofit/>
          </a:bodyPr>
          <a:lstStyle/>
          <a:p>
            <a:r>
              <a:rPr lang="en-US" dirty="0"/>
              <a:t>What is Autonomic Computing ?</a:t>
            </a:r>
          </a:p>
          <a:p>
            <a:pPr lvl="1"/>
            <a:r>
              <a:rPr lang="en-US" dirty="0"/>
              <a:t>Its ultimate aim is to develop computer systems capable of self-management, to overcome the rapidly growing complexity of computing systems management, and to reduce the barrier that complexity poses to further growth.</a:t>
            </a:r>
            <a:br>
              <a:rPr lang="en-US" dirty="0"/>
            </a:br>
            <a:endParaRPr lang="en-US" dirty="0"/>
          </a:p>
          <a:p>
            <a:r>
              <a:rPr lang="en-US" dirty="0"/>
              <a:t>Architectural framework :</a:t>
            </a:r>
          </a:p>
          <a:p>
            <a:pPr lvl="1"/>
            <a:r>
              <a:rPr lang="en-US" dirty="0"/>
              <a:t>Composed by Autonomic Components (AC) which will interact with each other.</a:t>
            </a:r>
          </a:p>
          <a:p>
            <a:pPr lvl="1"/>
            <a:r>
              <a:rPr lang="en-US" dirty="0"/>
              <a:t>An AC can be modeled in terms of two main control loops (local and global) with sensors (for self-monitoring), effectors (for self-adjustment), knowledge and planer/adapter for exploiting policies based on self- and environment awareness.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600200"/>
            <a:ext cx="8229600" cy="4525963"/>
          </a:xfrm>
        </p:spPr>
        <p:txBody>
          <a:bodyPr>
            <a:normAutofit/>
          </a:bodyPr>
          <a:lstStyle/>
          <a:p>
            <a:r>
              <a:rPr lang="en-US" dirty="0"/>
              <a:t>Four functional areas :</a:t>
            </a:r>
          </a:p>
          <a:p>
            <a:pPr lvl="1"/>
            <a:r>
              <a:rPr lang="en-US" dirty="0"/>
              <a:t>Self-Configuration</a:t>
            </a:r>
          </a:p>
          <a:p>
            <a:pPr lvl="2"/>
            <a:r>
              <a:rPr lang="en-US" dirty="0"/>
              <a:t>Automatic configuration of components.</a:t>
            </a:r>
          </a:p>
          <a:p>
            <a:pPr lvl="1"/>
            <a:r>
              <a:rPr lang="en-US" dirty="0"/>
              <a:t>Self-Healing</a:t>
            </a:r>
          </a:p>
          <a:p>
            <a:pPr lvl="2"/>
            <a:r>
              <a:rPr lang="en-US" dirty="0"/>
              <a:t>Automatic discovery, and correction of faults.</a:t>
            </a:r>
          </a:p>
          <a:p>
            <a:pPr lvl="1"/>
            <a:r>
              <a:rPr lang="en-US" dirty="0"/>
              <a:t>Self-Optimization</a:t>
            </a:r>
          </a:p>
          <a:p>
            <a:pPr lvl="2"/>
            <a:r>
              <a:rPr lang="en-US" dirty="0"/>
              <a:t>Automatic monitoring and control of resources to ensure the optimal functioning with respect to the defined requirements.</a:t>
            </a:r>
          </a:p>
          <a:p>
            <a:pPr lvl="1"/>
            <a:r>
              <a:rPr lang="en-US" dirty="0"/>
              <a:t>Self-Protection</a:t>
            </a:r>
          </a:p>
          <a:p>
            <a:pPr lvl="2"/>
            <a:r>
              <a:rPr lang="en-US" dirty="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What is system monitor ?</a:t>
            </a:r>
          </a:p>
          <a:p>
            <a:pPr lvl="1"/>
            <a:r>
              <a:rPr lang="en-US" dirty="0"/>
              <a:t>A System Monitor in systems engineering is a process within a distributed system for collecting and storing state data.</a:t>
            </a:r>
            <a:br>
              <a:rPr lang="en-US" dirty="0"/>
            </a:br>
            <a:endParaRPr lang="en-US" dirty="0"/>
          </a:p>
          <a:p>
            <a:r>
              <a:rPr lang="en-US" dirty="0"/>
              <a:t>What should be monitored in the Cloud ?</a:t>
            </a:r>
          </a:p>
          <a:p>
            <a:pPr lvl="1"/>
            <a:r>
              <a:rPr lang="en-US" dirty="0"/>
              <a:t>Physical and virtual hardware state</a:t>
            </a:r>
          </a:p>
          <a:p>
            <a:pPr lvl="1"/>
            <a:r>
              <a:rPr lang="en-US" dirty="0"/>
              <a:t>Resource performance metrics</a:t>
            </a:r>
          </a:p>
          <a:p>
            <a:pPr lvl="1"/>
            <a:r>
              <a:rPr lang="en-US" dirty="0"/>
              <a:t>Network access patterns</a:t>
            </a:r>
          </a:p>
          <a:p>
            <a:pPr lvl="1"/>
            <a:r>
              <a:rPr lang="en-US" dirty="0"/>
              <a:t>System logs</a:t>
            </a:r>
          </a:p>
          <a:p>
            <a:pPr lvl="1"/>
            <a:r>
              <a:rPr lang="en-US" dirty="0"/>
              <a:t>… etc</a:t>
            </a:r>
            <a:br>
              <a:rPr lang="en-US" dirty="0"/>
            </a:br>
            <a:endParaRPr lang="en-US" dirty="0"/>
          </a:p>
          <a:p>
            <a:r>
              <a:rPr lang="en-US" dirty="0"/>
              <a:t>Anything more ?</a:t>
            </a:r>
          </a:p>
          <a:p>
            <a:pPr lvl="1"/>
            <a:r>
              <a:rPr lang="en-US" dirty="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5" name="Content Placeholder 4" descr="Screen Shot 2016-03-09 at 12.51.54 PM.png"/>
          <p:cNvPicPr>
            <a:picLocks noGrp="1" noChangeAspect="1"/>
          </p:cNvPicPr>
          <p:nvPr>
            <p:ph idx="1"/>
          </p:nvPr>
        </p:nvPicPr>
        <p:blipFill>
          <a:blip r:embed="rId3">
            <a:extLst>
              <a:ext uri="{28A0092B-C50C-407E-A947-70E740481C1C}">
                <a14:useLocalDpi xmlns:a14="http://schemas.microsoft.com/office/drawing/2010/main" val="0"/>
              </a:ext>
            </a:extLst>
          </a:blip>
          <a:srcRect t="13700" b="13700"/>
          <a:stretch>
            <a:fillRect/>
          </a:stretch>
        </p:blipFill>
        <p:spPr/>
      </p:pic>
    </p:spTree>
    <p:extLst>
      <p:ext uri="{BB962C8B-B14F-4D97-AF65-F5344CB8AC3E}">
        <p14:creationId xmlns:p14="http://schemas.microsoft.com/office/powerpoint/2010/main" val="1248949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Billing System</a:t>
            </a:r>
          </a:p>
        </p:txBody>
      </p:sp>
      <p:sp>
        <p:nvSpPr>
          <p:cNvPr id="3" name="Content Placeholder 2"/>
          <p:cNvSpPr>
            <a:spLocks noGrp="1"/>
          </p:cNvSpPr>
          <p:nvPr>
            <p:ph idx="1"/>
          </p:nvPr>
        </p:nvSpPr>
        <p:spPr>
          <a:xfrm>
            <a:off x="457200" y="1600200"/>
            <a:ext cx="8229600" cy="4800600"/>
          </a:xfrm>
        </p:spPr>
        <p:txBody>
          <a:bodyPr>
            <a:noAutofit/>
          </a:bodyPr>
          <a:lstStyle/>
          <a:p>
            <a:r>
              <a:rPr lang="en-US" dirty="0"/>
              <a:t>Billing System in Cloud</a:t>
            </a:r>
          </a:p>
          <a:p>
            <a:pPr lvl="1"/>
            <a:r>
              <a:rPr lang="en-US" dirty="0"/>
              <a:t>Users pay as many as they used.</a:t>
            </a:r>
          </a:p>
          <a:p>
            <a:pPr lvl="1"/>
            <a:r>
              <a:rPr lang="en-US" dirty="0"/>
              <a:t>Cloud provider must first determine the list of service usage price.</a:t>
            </a:r>
          </a:p>
          <a:p>
            <a:pPr lvl="1"/>
            <a:r>
              <a:rPr lang="en-US" dirty="0"/>
              <a:t>Cloud provider have to record the resource or service usage of each user, and then charge users by these records.</a:t>
            </a:r>
          </a:p>
          <a:p>
            <a:r>
              <a:rPr lang="en-US" dirty="0"/>
              <a:t>How can cloud provider know users’ usage ?</a:t>
            </a:r>
          </a:p>
          <a:p>
            <a:pPr lvl="1"/>
            <a:r>
              <a:rPr lang="en-US" dirty="0"/>
              <a:t>Get those information by means of monitoring system.</a:t>
            </a:r>
          </a:p>
          <a:p>
            <a:pPr lvl="1"/>
            <a:r>
              <a:rPr lang="en-US" dirty="0"/>
              <a:t>Automatically calculate the total</a:t>
            </a:r>
            <a:br>
              <a:rPr lang="en-US" dirty="0"/>
            </a:br>
            <a:r>
              <a:rPr lang="en-US" dirty="0"/>
              <a:t>amount of money which user</a:t>
            </a:r>
            <a:br>
              <a:rPr lang="en-US" dirty="0"/>
            </a:br>
            <a:r>
              <a:rPr lang="en-US" dirty="0"/>
              <a:t>should pay. And automatically</a:t>
            </a:r>
            <a:br>
              <a:rPr lang="en-US" dirty="0"/>
            </a:br>
            <a:r>
              <a:rPr lang="en-US" dirty="0"/>
              <a:t>request money from use’s banking</a:t>
            </a:r>
            <a:br>
              <a:rPr lang="en-US" dirty="0"/>
            </a:br>
            <a:r>
              <a:rPr lang="en-US" dirty="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486400" y="4385982"/>
            <a:ext cx="3505200" cy="2319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
        <p:nvSpPr>
          <p:cNvPr id="7" name="Content Placeholder 2"/>
          <p:cNvSpPr txBox="1">
            <a:spLocks/>
          </p:cNvSpPr>
          <p:nvPr/>
        </p:nvSpPr>
        <p:spPr>
          <a:xfrm>
            <a:off x="533400" y="1447800"/>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NIST</a:t>
            </a:r>
            <a:r>
              <a:rPr kumimoji="0" lang="en-US" sz="16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 (National Institute of Standards and Technology)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 model for enabling convenient,</a:t>
            </a:r>
            <a:r>
              <a:rPr kumimoji="0" lang="en-US" sz="2000" b="1"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t>
            </a:r>
            <a:r>
              <a:rPr kumimoji="0" lang="en-US" sz="2000" b="1" u="none" strike="noStrike" kern="1200" cap="none" spc="0" normalizeH="0" baseline="0" noProof="0" dirty="0">
                <a:ln>
                  <a:noFill/>
                </a:ln>
                <a:solidFill>
                  <a:srgbClr val="C00000"/>
                </a:solidFill>
                <a:effectLst/>
                <a:uLnTx/>
                <a:uFillTx/>
                <a:latin typeface="Cambria" pitchFamily="18" charset="0"/>
                <a:ea typeface="+mn-ea"/>
                <a:cs typeface="+mn-cs"/>
              </a:rPr>
              <a:t>on-demand network access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to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shared pool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of configurable computing resources (e.g., networks, servers, storage, applications, and services) that can be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rapidly provisioned and released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with minimal management effort or service provider interaction.</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This cloud model promotes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availability</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and is composed of five essential characteristics, three service models, and four deployment models.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7525-C542-8AE1-7ABC-3139D22A263A}"/>
              </a:ext>
            </a:extLst>
          </p:cNvPr>
          <p:cNvSpPr>
            <a:spLocks noGrp="1"/>
          </p:cNvSpPr>
          <p:nvPr>
            <p:ph type="title"/>
          </p:nvPr>
        </p:nvSpPr>
        <p:spPr/>
        <p:txBody>
          <a:bodyPr/>
          <a:lstStyle/>
          <a:p>
            <a:r>
              <a:rPr lang="en-TW" dirty="0"/>
              <a:t>Q &amp; A</a:t>
            </a:r>
          </a:p>
        </p:txBody>
      </p:sp>
      <p:sp>
        <p:nvSpPr>
          <p:cNvPr id="3" name="Content Placeholder 2">
            <a:extLst>
              <a:ext uri="{FF2B5EF4-FFF2-40B4-BE49-F238E27FC236}">
                <a16:creationId xmlns:a16="http://schemas.microsoft.com/office/drawing/2014/main" id="{53416CB9-60A0-103A-2C06-2D84DD590D32}"/>
              </a:ext>
            </a:extLst>
          </p:cNvPr>
          <p:cNvSpPr>
            <a:spLocks noGrp="1"/>
          </p:cNvSpPr>
          <p:nvPr>
            <p:ph idx="1"/>
          </p:nvPr>
        </p:nvSpPr>
        <p:spPr/>
        <p:txBody>
          <a:bodyPr/>
          <a:lstStyle/>
          <a:p>
            <a:pPr algn="l"/>
            <a:r>
              <a:rPr lang="en-US" b="0" i="0" dirty="0">
                <a:solidFill>
                  <a:srgbClr val="202124"/>
                </a:solidFill>
                <a:effectLst/>
                <a:latin typeface="arial" panose="020B0604020202020204" pitchFamily="34" charset="0"/>
              </a:rPr>
              <a:t>What is dynamic provisioning in cloud computing?</a:t>
            </a:r>
          </a:p>
          <a:p>
            <a:pPr algn="l"/>
            <a:endParaRPr lang="en-US" dirty="0"/>
          </a:p>
          <a:p>
            <a:r>
              <a:rPr lang="en-US" b="0" i="0" dirty="0">
                <a:solidFill>
                  <a:srgbClr val="202124"/>
                </a:solidFill>
                <a:effectLst/>
                <a:latin typeface="arial" panose="020B0604020202020204" pitchFamily="34" charset="0"/>
              </a:rPr>
              <a:t>What is fault tolerance of cloud computing?</a:t>
            </a:r>
            <a:r>
              <a:rPr lang="zh-CN" altLang="en-US" b="0" i="0" dirty="0">
                <a:solidFill>
                  <a:srgbClr val="202124"/>
                </a:solidFill>
                <a:effectLst/>
                <a:latin typeface="arial" panose="020B0604020202020204" pitchFamily="34" charset="0"/>
              </a:rPr>
              <a:t> </a:t>
            </a:r>
            <a:r>
              <a:rPr lang="en-US" altLang="zh-CN" b="0" i="0" dirty="0">
                <a:solidFill>
                  <a:srgbClr val="202124"/>
                </a:solidFill>
                <a:effectLst/>
                <a:latin typeface="arial" panose="020B0604020202020204" pitchFamily="34" charset="0"/>
              </a:rPr>
              <a:t>And</a:t>
            </a:r>
            <a:r>
              <a:rPr lang="zh-CN" altLang="en-US" b="0" i="0" dirty="0">
                <a:solidFill>
                  <a:srgbClr val="202124"/>
                </a:solidFill>
                <a:effectLst/>
                <a:latin typeface="arial" panose="020B0604020202020204" pitchFamily="34" charset="0"/>
              </a:rPr>
              <a:t> </a:t>
            </a:r>
            <a:r>
              <a:rPr lang="en-US" b="0" i="0" dirty="0">
                <a:solidFill>
                  <a:srgbClr val="202124"/>
                </a:solidFill>
                <a:effectLst/>
                <a:latin typeface="arial" panose="020B0604020202020204" pitchFamily="34" charset="0"/>
              </a:rPr>
              <a:t>What is fault tolerance in Google Cloud Platform (GCP)?</a:t>
            </a:r>
          </a:p>
          <a:p>
            <a:pPr algn="l"/>
            <a:endParaRPr lang="en-US" b="0" i="0" dirty="0">
              <a:solidFill>
                <a:srgbClr val="202124"/>
              </a:solidFill>
              <a:effectLst/>
              <a:latin typeface="arial" panose="020B0604020202020204" pitchFamily="34" charset="0"/>
            </a:endParaRPr>
          </a:p>
          <a:p>
            <a:pPr marL="0" indent="0">
              <a:buNone/>
            </a:pPr>
            <a:br>
              <a:rPr lang="en-US" dirty="0"/>
            </a:br>
            <a:br>
              <a:rPr lang="en-US" dirty="0"/>
            </a:br>
            <a:endParaRPr lang="en-TW" dirty="0"/>
          </a:p>
        </p:txBody>
      </p:sp>
    </p:spTree>
    <p:extLst>
      <p:ext uri="{BB962C8B-B14F-4D97-AF65-F5344CB8AC3E}">
        <p14:creationId xmlns:p14="http://schemas.microsoft.com/office/powerpoint/2010/main" val="346024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3" cstate="print"/>
          <a:srcRect/>
          <a:stretch>
            <a:fillRect/>
          </a:stretch>
        </p:blipFill>
        <p:spPr bwMode="auto">
          <a:xfrm>
            <a:off x="762000" y="1695450"/>
            <a:ext cx="5054600" cy="3790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571438" y="441787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Content Placeholder 2"/>
          <p:cNvSpPr>
            <a:spLocks noGrp="1"/>
          </p:cNvSpPr>
          <p:nvPr>
            <p:ph idx="1"/>
          </p:nvPr>
        </p:nvSpPr>
        <p:spPr/>
        <p:txBody>
          <a:bodyPr/>
          <a:lstStyle/>
          <a:p>
            <a:r>
              <a:rPr lang="en-US" dirty="0"/>
              <a:t>Performance guarantees ??</a:t>
            </a:r>
          </a:p>
          <a:p>
            <a:pPr lvl="1"/>
            <a:r>
              <a:rPr lang="en-US" dirty="0"/>
              <a:t>As the great computing power in cloud, application performance should be guaranteed.</a:t>
            </a:r>
          </a:p>
          <a:p>
            <a:pPr lvl="1"/>
            <a:r>
              <a:rPr lang="en-US" dirty="0"/>
              <a:t>Cloud providers make use of powerful infrastructure or other underlining resources to build up a highly performed and highly optimized environment, and then deliver the complete services to cloud users.</a:t>
            </a:r>
            <a:br>
              <a:rPr lang="en-US" dirty="0"/>
            </a:br>
            <a:endParaRPr lang="en-US" dirty="0"/>
          </a:p>
          <a:p>
            <a:r>
              <a:rPr lang="en-US" dirty="0"/>
              <a:t>But how to achieve this property ?</a:t>
            </a:r>
          </a:p>
          <a:p>
            <a:pPr lvl="1"/>
            <a:r>
              <a:rPr lang="en-US" dirty="0"/>
              <a:t>Parallel computing</a:t>
            </a:r>
          </a:p>
          <a:p>
            <a:pPr lvl="1"/>
            <a:r>
              <a:rPr lang="en-US" dirty="0"/>
              <a:t>Load balancing</a:t>
            </a:r>
          </a:p>
          <a:p>
            <a:pPr lvl="1"/>
            <a:r>
              <a:rPr lang="en-US" dirty="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114800"/>
          </a:xfrm>
        </p:spPr>
        <p:txBody>
          <a:bodyPr>
            <a:noAutofit/>
          </a:bodyPr>
          <a:lstStyle/>
          <a:p>
            <a:r>
              <a:rPr lang="en-US" dirty="0"/>
              <a:t>Parallel Processing</a:t>
            </a:r>
          </a:p>
          <a:p>
            <a:pPr lvl="1"/>
            <a:r>
              <a:rPr lang="en-US" dirty="0"/>
              <a:t>Parallel processing is a form of computation in which many calculations are carried out simultaneously, operating on the principle that large problems can often be divided into smaller ones, which are then solved concurrently.</a:t>
            </a:r>
            <a:br>
              <a:rPr lang="en-US" dirty="0"/>
            </a:br>
            <a:endParaRPr lang="en-US" dirty="0"/>
          </a:p>
          <a:p>
            <a:r>
              <a:rPr lang="en-US" dirty="0"/>
              <a:t>Parallelism in different levels :</a:t>
            </a:r>
          </a:p>
          <a:p>
            <a:pPr lvl="1"/>
            <a:r>
              <a:rPr lang="en-US" dirty="0"/>
              <a:t>Bit level parallelism</a:t>
            </a:r>
          </a:p>
          <a:p>
            <a:pPr lvl="1"/>
            <a:r>
              <a:rPr lang="en-US" dirty="0"/>
              <a:t>Instruction level parallelism</a:t>
            </a:r>
          </a:p>
          <a:p>
            <a:pPr lvl="1"/>
            <a:r>
              <a:rPr lang="en-US" dirty="0"/>
              <a:t>Data level parallelism</a:t>
            </a:r>
          </a:p>
          <a:p>
            <a:pPr lvl="1"/>
            <a:r>
              <a:rPr lang="en-US" dirty="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p:txBody>
          <a:bodyPr/>
          <a:lstStyle/>
          <a:p>
            <a:r>
              <a:rPr lang="en-US" dirty="0"/>
              <a:t>Hardware approaches</a:t>
            </a:r>
          </a:p>
          <a:p>
            <a:pPr lvl="1"/>
            <a:r>
              <a:rPr lang="en-US" dirty="0"/>
              <a:t>Multi-core computer</a:t>
            </a:r>
          </a:p>
          <a:p>
            <a:pPr lvl="1"/>
            <a:r>
              <a:rPr lang="en-US" dirty="0"/>
              <a:t>Symmetric multi-processor</a:t>
            </a:r>
          </a:p>
          <a:p>
            <a:pPr lvl="1"/>
            <a:r>
              <a:rPr lang="en-US" dirty="0"/>
              <a:t>General purpose graphic processing unit</a:t>
            </a:r>
          </a:p>
          <a:p>
            <a:pPr lvl="1"/>
            <a:r>
              <a:rPr lang="en-US" dirty="0"/>
              <a:t>Vector processor</a:t>
            </a:r>
          </a:p>
          <a:p>
            <a:pPr lvl="1"/>
            <a:r>
              <a:rPr lang="en-US" dirty="0"/>
              <a:t>Distributed computing</a:t>
            </a:r>
          </a:p>
          <a:p>
            <a:pPr lvl="2"/>
            <a:r>
              <a:rPr lang="en-US" dirty="0"/>
              <a:t>Cluster computing</a:t>
            </a:r>
          </a:p>
          <a:p>
            <a:pPr lvl="2"/>
            <a:r>
              <a:rPr lang="en-US" dirty="0"/>
              <a:t>Grid computing</a:t>
            </a:r>
          </a:p>
          <a:p>
            <a:r>
              <a:rPr lang="en-US" dirty="0"/>
              <a:t>Software approaches</a:t>
            </a:r>
          </a:p>
          <a:p>
            <a:pPr lvl="1"/>
            <a:r>
              <a:rPr lang="en-US" dirty="0"/>
              <a:t>Parallel programming language</a:t>
            </a:r>
          </a:p>
          <a:p>
            <a:pPr lvl="1"/>
            <a:r>
              <a:rPr lang="en-US" dirty="0"/>
              <a:t>Automatic parallelization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p:txBody>
          <a:bodyPr/>
          <a:lstStyle/>
          <a:p>
            <a:r>
              <a:rPr lang="en-US" dirty="0"/>
              <a:t>What is load balancing ?</a:t>
            </a:r>
          </a:p>
          <a:p>
            <a:pPr lvl="1"/>
            <a:r>
              <a:rPr lang="en-US" dirty="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a:br>
            <a:endParaRPr lang="en-US" dirty="0"/>
          </a:p>
          <a:p>
            <a:r>
              <a:rPr lang="en-US" dirty="0"/>
              <a:t>Why should be load balanced ?</a:t>
            </a:r>
          </a:p>
          <a:p>
            <a:pPr lvl="1"/>
            <a:r>
              <a:rPr lang="en-US" dirty="0"/>
              <a:t>Improve resource utilization</a:t>
            </a:r>
          </a:p>
          <a:p>
            <a:pPr lvl="1"/>
            <a:r>
              <a:rPr lang="en-US" dirty="0"/>
              <a:t>Improve system performance</a:t>
            </a:r>
          </a:p>
          <a:p>
            <a:pPr lvl="1"/>
            <a:r>
              <a:rPr lang="en-US" dirty="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a:xfrm>
            <a:off x="457200" y="1600200"/>
            <a:ext cx="8229600" cy="4953000"/>
          </a:xfrm>
        </p:spPr>
        <p:txBody>
          <a:bodyPr/>
          <a:lstStyle/>
          <a:p>
            <a:r>
              <a:rPr lang="en-US" dirty="0"/>
              <a:t>What is job scheduler ?</a:t>
            </a:r>
          </a:p>
          <a:p>
            <a:pPr lvl="1"/>
            <a:r>
              <a:rPr lang="en-US" dirty="0"/>
              <a:t>A job scheduler is a software application that is in charge of unattended background executions, commonly known for historical reasons as batch processing.</a:t>
            </a:r>
            <a:br>
              <a:rPr lang="en-US" dirty="0"/>
            </a:br>
            <a:endParaRPr lang="en-US" dirty="0"/>
          </a:p>
          <a:p>
            <a:r>
              <a:rPr lang="en-US" dirty="0"/>
              <a:t>What should be scheduled in Cloud ?</a:t>
            </a:r>
          </a:p>
          <a:p>
            <a:pPr lvl="1"/>
            <a:r>
              <a:rPr lang="en-US" dirty="0"/>
              <a:t>Computation intensive tasks</a:t>
            </a:r>
          </a:p>
          <a:p>
            <a:pPr lvl="1"/>
            <a:r>
              <a:rPr lang="en-US" dirty="0"/>
              <a:t>Dynamic growing and shrinking tasks</a:t>
            </a:r>
          </a:p>
          <a:p>
            <a:pPr lvl="1"/>
            <a:r>
              <a:rPr lang="en-US" dirty="0"/>
              <a:t>Tasks with complex processing dependency</a:t>
            </a:r>
            <a:br>
              <a:rPr lang="en-US" dirty="0"/>
            </a:br>
            <a:endParaRPr lang="en-US" dirty="0"/>
          </a:p>
          <a:p>
            <a:r>
              <a:rPr lang="en-US" dirty="0"/>
              <a:t>How to approach ?</a:t>
            </a:r>
          </a:p>
          <a:p>
            <a:pPr lvl="1"/>
            <a:r>
              <a:rPr lang="en-US" dirty="0"/>
              <a:t>Use pre-defined workflow</a:t>
            </a:r>
          </a:p>
          <a:p>
            <a:pPr lvl="1"/>
            <a:r>
              <a:rPr lang="en-US" dirty="0"/>
              <a:t>System automatic configuration</a:t>
            </a:r>
          </a:p>
        </p:txBody>
      </p:sp>
      <p:pic>
        <p:nvPicPr>
          <p:cNvPr id="5122" name="Picture 2"/>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pic>
        <p:nvPicPr>
          <p:cNvPr id="5122" name="Picture 2"/>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5" name="Content Placeholder 4" descr="Screen Shot 2016-03-09 at 1.31.10 PM.png"/>
          <p:cNvPicPr>
            <a:picLocks noGrp="1" noChangeAspect="1"/>
          </p:cNvPicPr>
          <p:nvPr>
            <p:ph idx="1"/>
          </p:nvPr>
        </p:nvPicPr>
        <p:blipFill>
          <a:blip r:embed="rId4">
            <a:extLst>
              <a:ext uri="{28A0092B-C50C-407E-A947-70E740481C1C}">
                <a14:useLocalDpi xmlns:a14="http://schemas.microsoft.com/office/drawing/2010/main" val="0"/>
              </a:ext>
            </a:extLst>
          </a:blip>
          <a:srcRect t="1711" b="1711"/>
          <a:stretch>
            <a:fillRect/>
          </a:stretch>
        </p:blipFill>
        <p:spPr/>
      </p:pic>
      <p:sp>
        <p:nvSpPr>
          <p:cNvPr id="6" name="Rectangle 5"/>
          <p:cNvSpPr/>
          <p:nvPr/>
        </p:nvSpPr>
        <p:spPr>
          <a:xfrm>
            <a:off x="457200" y="6096000"/>
            <a:ext cx="6858000"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a:t>
            </a:r>
            <a:r>
              <a:rPr lang="en-US" dirty="0" err="1"/>
              <a:t>kSciJEiBjcM</a:t>
            </a:r>
            <a:endParaRPr lang="en-US" dirty="0"/>
          </a:p>
        </p:txBody>
      </p:sp>
    </p:spTree>
    <p:extLst>
      <p:ext uri="{BB962C8B-B14F-4D97-AF65-F5344CB8AC3E}">
        <p14:creationId xmlns:p14="http://schemas.microsoft.com/office/powerpoint/2010/main" val="1944258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Portability</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3" cstate="print"/>
          <a:srcRect/>
          <a:stretch>
            <a:fillRect/>
          </a:stretch>
        </p:blipFill>
        <p:spPr bwMode="auto">
          <a:xfrm>
            <a:off x="835152" y="1519428"/>
            <a:ext cx="3355848" cy="50337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10028" y="373927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p>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p>
          <a:p>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Accessibility &amp; Portability</a:t>
            </a:r>
          </a:p>
        </p:txBody>
      </p:sp>
      <p:sp>
        <p:nvSpPr>
          <p:cNvPr id="3" name="Content Placeholder 2"/>
          <p:cNvSpPr>
            <a:spLocks noGrp="1"/>
          </p:cNvSpPr>
          <p:nvPr>
            <p:ph idx="1"/>
          </p:nvPr>
        </p:nvSpPr>
        <p:spPr>
          <a:xfrm>
            <a:off x="457200" y="1600200"/>
            <a:ext cx="8229600" cy="4876800"/>
          </a:xfrm>
        </p:spPr>
        <p:txBody>
          <a:bodyPr/>
          <a:lstStyle/>
          <a:p>
            <a:r>
              <a:rPr lang="en-US" dirty="0"/>
              <a:t>What is accessibility ?</a:t>
            </a:r>
          </a:p>
          <a:p>
            <a:pPr lvl="1"/>
            <a:r>
              <a:rPr lang="en-US" dirty="0"/>
              <a:t>Accessibility is a general term used to describe the degree to which a product, device, service, or environment is accessible by as many people as possible.</a:t>
            </a:r>
            <a:br>
              <a:rPr lang="en-US" dirty="0"/>
            </a:br>
            <a:endParaRPr lang="en-US" dirty="0"/>
          </a:p>
          <a:p>
            <a:r>
              <a:rPr lang="en-US" dirty="0"/>
              <a:t>What is service portability ?</a:t>
            </a:r>
          </a:p>
          <a:p>
            <a:pPr lvl="1"/>
            <a:r>
              <a:rPr lang="en-US" dirty="0"/>
              <a:t>Service portability is the ability to access services using any devices, anywhere, continuously with mobility support and dynamic adaptation to resource variations.</a:t>
            </a:r>
            <a:br>
              <a:rPr lang="en-US" dirty="0"/>
            </a:br>
            <a:endParaRPr lang="en-US" dirty="0"/>
          </a:p>
          <a:p>
            <a:r>
              <a:rPr lang="en-US" dirty="0"/>
              <a:t>But how to achieve these properties ?</a:t>
            </a:r>
          </a:p>
          <a:p>
            <a:pPr lvl="1"/>
            <a:r>
              <a:rPr lang="en-US" dirty="0"/>
              <a:t>Uniform access</a:t>
            </a:r>
          </a:p>
          <a:p>
            <a:pPr lvl="1"/>
            <a:r>
              <a:rPr lang="en-US" dirty="0"/>
              <a:t>Thin client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
        <p:nvSpPr>
          <p:cNvPr id="6" name="Content Placeholder 2"/>
          <p:cNvSpPr txBox="1">
            <a:spLocks/>
          </p:cNvSpPr>
          <p:nvPr/>
        </p:nvSpPr>
        <p:spPr>
          <a:xfrm>
            <a:off x="533400" y="1371600"/>
            <a:ext cx="8229600" cy="3200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Wikipedia</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Internet-based computing</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whereby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shared resources, software, and information</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are provided to computers and other devices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on demand</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like the electricity grid.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 style of computing in which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dynamically scalable</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and often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virtualized resources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are provided as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service</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over the Internet.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Uniform Access</a:t>
            </a:r>
          </a:p>
        </p:txBody>
      </p:sp>
      <p:sp>
        <p:nvSpPr>
          <p:cNvPr id="3" name="Content Placeholder 2"/>
          <p:cNvSpPr>
            <a:spLocks noGrp="1"/>
          </p:cNvSpPr>
          <p:nvPr>
            <p:ph idx="1"/>
          </p:nvPr>
        </p:nvSpPr>
        <p:spPr/>
        <p:txBody>
          <a:bodyPr/>
          <a:lstStyle/>
          <a:p>
            <a:r>
              <a:rPr lang="en-US" dirty="0"/>
              <a:t>How do users access cloud services ?</a:t>
            </a:r>
          </a:p>
          <a:p>
            <a:pPr lvl="1"/>
            <a:r>
              <a:rPr lang="en-US" dirty="0"/>
              <a:t>Cloud provider should provide their cloud service by means of widespread accessing media. In other word, users from different operating systems or other accessing platforms should be able to directly be served.</a:t>
            </a:r>
          </a:p>
          <a:p>
            <a:pPr lvl="1"/>
            <a:r>
              <a:rPr lang="en-US" dirty="0"/>
              <a:t>Nowadays, web browser technique is one of the most widespread platform in almost any intelligent electronic devices. Cloud service take this into concern, and delivery their services with web-based interface through the Internet.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a:t>Thin Client</a:t>
            </a:r>
          </a:p>
        </p:txBody>
      </p:sp>
      <p:sp>
        <p:nvSpPr>
          <p:cNvPr id="3" name="Content Placeholder 2"/>
          <p:cNvSpPr>
            <a:spLocks noGrp="1"/>
          </p:cNvSpPr>
          <p:nvPr>
            <p:ph idx="1"/>
          </p:nvPr>
        </p:nvSpPr>
        <p:spPr>
          <a:xfrm>
            <a:off x="457200" y="1600200"/>
            <a:ext cx="8534400" cy="4953000"/>
          </a:xfrm>
        </p:spPr>
        <p:txBody>
          <a:bodyPr>
            <a:normAutofit/>
          </a:bodyPr>
          <a:lstStyle/>
          <a:p>
            <a:r>
              <a:rPr lang="en-US" dirty="0"/>
              <a:t>What is thin client ?</a:t>
            </a:r>
          </a:p>
          <a:p>
            <a:pPr lvl="1"/>
            <a:r>
              <a:rPr lang="en-US" dirty="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a:t>Characteristics :</a:t>
            </a:r>
          </a:p>
          <a:p>
            <a:pPr lvl="1"/>
            <a:r>
              <a:rPr lang="en-US" dirty="0"/>
              <a:t>Cheap client hardware</a:t>
            </a:r>
          </a:p>
          <a:p>
            <a:pPr lvl="2"/>
            <a:r>
              <a:rPr lang="en-US" dirty="0"/>
              <a:t>While the cloud providers handle several client sessions at once, the clients can be made out of much cheaper hardware.</a:t>
            </a:r>
          </a:p>
          <a:p>
            <a:pPr lvl="1"/>
            <a:r>
              <a:rPr lang="en-US" dirty="0"/>
              <a:t>Diversity of end devices</a:t>
            </a:r>
          </a:p>
          <a:p>
            <a:pPr lvl="2"/>
            <a:r>
              <a:rPr lang="en-US" dirty="0"/>
              <a:t>End user can access cloud service via plenty of various electronic devices, which include mobile phones and smart TV. </a:t>
            </a:r>
          </a:p>
          <a:p>
            <a:pPr lvl="1"/>
            <a:r>
              <a:rPr lang="en-US" dirty="0"/>
              <a:t>Client simplicity</a:t>
            </a:r>
          </a:p>
          <a:p>
            <a:pPr lvl="2"/>
            <a:r>
              <a:rPr lang="en-US" dirty="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7525-C542-8AE1-7ABC-3139D22A263A}"/>
              </a:ext>
            </a:extLst>
          </p:cNvPr>
          <p:cNvSpPr>
            <a:spLocks noGrp="1"/>
          </p:cNvSpPr>
          <p:nvPr>
            <p:ph type="title"/>
          </p:nvPr>
        </p:nvSpPr>
        <p:spPr/>
        <p:txBody>
          <a:bodyPr/>
          <a:lstStyle/>
          <a:p>
            <a:r>
              <a:rPr lang="en-TW" dirty="0"/>
              <a:t>Q &amp; A</a:t>
            </a:r>
          </a:p>
        </p:txBody>
      </p:sp>
      <p:sp>
        <p:nvSpPr>
          <p:cNvPr id="3" name="Content Placeholder 2">
            <a:extLst>
              <a:ext uri="{FF2B5EF4-FFF2-40B4-BE49-F238E27FC236}">
                <a16:creationId xmlns:a16="http://schemas.microsoft.com/office/drawing/2014/main" id="{53416CB9-60A0-103A-2C06-2D84DD590D32}"/>
              </a:ext>
            </a:extLst>
          </p:cNvPr>
          <p:cNvSpPr>
            <a:spLocks noGrp="1"/>
          </p:cNvSpPr>
          <p:nvPr>
            <p:ph idx="1"/>
          </p:nvPr>
        </p:nvSpPr>
        <p:spPr/>
        <p:txBody>
          <a:bodyPr>
            <a:normAutofit/>
          </a:bodyPr>
          <a:lstStyle/>
          <a:p>
            <a:pPr algn="l"/>
            <a:r>
              <a:rPr lang="en-US" b="0" i="0" dirty="0">
                <a:solidFill>
                  <a:srgbClr val="202124"/>
                </a:solidFill>
                <a:effectLst/>
                <a:latin typeface="arial" panose="020B0604020202020204" pitchFamily="34" charset="0"/>
              </a:rPr>
              <a:t>What is system monitoring in cloud computing?</a:t>
            </a:r>
          </a:p>
          <a:p>
            <a:pPr algn="l"/>
            <a:endParaRPr lang="en-US" b="0" i="0" dirty="0">
              <a:solidFill>
                <a:srgbClr val="202124"/>
              </a:solidFill>
              <a:effectLst/>
              <a:latin typeface="arial" panose="020B0604020202020204" pitchFamily="34" charset="0"/>
            </a:endParaRPr>
          </a:p>
          <a:p>
            <a:pPr algn="l"/>
            <a:r>
              <a:rPr lang="en-US" b="0" i="0" dirty="0">
                <a:solidFill>
                  <a:srgbClr val="202124"/>
                </a:solidFill>
                <a:effectLst/>
                <a:latin typeface="arial" panose="020B0604020202020204" pitchFamily="34" charset="0"/>
              </a:rPr>
              <a:t>What is portability and interoperability issues in cloud computing?</a:t>
            </a:r>
          </a:p>
          <a:p>
            <a:pPr algn="l"/>
            <a:endParaRPr lang="en-US" dirty="0"/>
          </a:p>
          <a:p>
            <a:r>
              <a:rPr lang="en-US" b="0" i="0" dirty="0">
                <a:solidFill>
                  <a:srgbClr val="202124"/>
                </a:solidFill>
                <a:effectLst/>
                <a:latin typeface="arial" panose="020B0604020202020204" pitchFamily="34" charset="0"/>
              </a:rPr>
              <a:t>What is scheduling in cloud resource management?</a:t>
            </a:r>
          </a:p>
          <a:p>
            <a:pPr marL="0" indent="0">
              <a:buNone/>
            </a:pPr>
            <a:br>
              <a:rPr lang="en-US" dirty="0"/>
            </a:br>
            <a:br>
              <a:rPr lang="en-US" dirty="0"/>
            </a:br>
            <a:endParaRPr lang="en-TW" dirty="0"/>
          </a:p>
        </p:txBody>
      </p:sp>
      <p:pic>
        <p:nvPicPr>
          <p:cNvPr id="5" name="Picture 4">
            <a:extLst>
              <a:ext uri="{FF2B5EF4-FFF2-40B4-BE49-F238E27FC236}">
                <a16:creationId xmlns:a16="http://schemas.microsoft.com/office/drawing/2014/main" id="{5E5CA8B7-E7D1-B4C6-C56E-55A3E937D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4322867"/>
            <a:ext cx="2438400" cy="2242207"/>
          </a:xfrm>
          <a:prstGeom prst="rect">
            <a:avLst/>
          </a:prstGeom>
        </p:spPr>
      </p:pic>
    </p:spTree>
    <p:extLst>
      <p:ext uri="{BB962C8B-B14F-4D97-AF65-F5344CB8AC3E}">
        <p14:creationId xmlns:p14="http://schemas.microsoft.com/office/powerpoint/2010/main" val="673759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2" cstate="print"/>
          <a:srcRect t="23170" b="3601"/>
          <a:stretch>
            <a:fillRect/>
          </a:stretch>
        </p:blipFill>
        <p:spPr bwMode="auto">
          <a:xfrm flipH="1">
            <a:off x="4000500" y="0"/>
            <a:ext cx="5143500" cy="4648200"/>
          </a:xfrm>
          <a:prstGeom prst="rect">
            <a:avLst/>
          </a:prstGeom>
          <a:noFill/>
        </p:spPr>
      </p:pic>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can we gain from cloud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ndy\AppData\Local\Microsoft\Windows\Temporary Internet Files\Content.IE5\VM829XVI\MPj04392880000[1].jpg"/>
          <p:cNvPicPr>
            <a:picLocks noChangeAspect="1" noChangeArrowheads="1"/>
          </p:cNvPicPr>
          <p:nvPr/>
        </p:nvPicPr>
        <p:blipFill>
          <a:blip r:embed="rId2" cstate="print"/>
          <a:srcRect t="12089"/>
          <a:stretch>
            <a:fillRect/>
          </a:stretch>
        </p:blipFill>
        <p:spPr bwMode="auto">
          <a:xfrm>
            <a:off x="2050610" y="2133600"/>
            <a:ext cx="5042780" cy="4433180"/>
          </a:xfrm>
          <a:prstGeom prst="roundRect">
            <a:avLst>
              <a:gd name="adj" fmla="val 2425"/>
            </a:avLst>
          </a:prstGeom>
          <a:noFill/>
          <a:effectLst>
            <a:outerShdw blurRad="63500" sx="102000" sy="102000" algn="ctr" rotWithShape="0">
              <a:prstClr val="black">
                <a:alpha val="40000"/>
              </a:prstClr>
            </a:outerShdw>
          </a:effectLst>
        </p:spPr>
      </p:pic>
      <p:sp>
        <p:nvSpPr>
          <p:cNvPr id="4" name="Rectangle 3"/>
          <p:cNvSpPr/>
          <p:nvPr/>
        </p:nvSpPr>
        <p:spPr>
          <a:xfrm>
            <a:off x="94822" y="838200"/>
            <a:ext cx="895437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Market and </a:t>
            </a:r>
            <a:r>
              <a:rPr lang="en-US" sz="6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Enterpeises</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0"/>
            <a:ext cx="8229600" cy="5029200"/>
          </a:xfrm>
        </p:spPr>
        <p:txBody>
          <a:bodyPr/>
          <a:lstStyle/>
          <a:p>
            <a:r>
              <a:rPr lang="en-US" dirty="0"/>
              <a:t>Traditional process of enterprises to initiate business :</a:t>
            </a:r>
          </a:p>
          <a:p>
            <a:pPr lvl="1"/>
            <a:r>
              <a:rPr lang="en-US" dirty="0"/>
              <a:t>Survey and analysis the industry and market</a:t>
            </a:r>
          </a:p>
          <a:p>
            <a:pPr lvl="1"/>
            <a:r>
              <a:rPr lang="en-US" dirty="0"/>
              <a:t>Estimate the quantity of supply and demand</a:t>
            </a:r>
          </a:p>
          <a:p>
            <a:pPr lvl="1"/>
            <a:r>
              <a:rPr lang="en-US" dirty="0"/>
              <a:t>Purchase and deploy IT infrastructure</a:t>
            </a:r>
          </a:p>
          <a:p>
            <a:pPr lvl="1"/>
            <a:r>
              <a:rPr lang="en-US" dirty="0"/>
              <a:t>Install and test the software system</a:t>
            </a:r>
          </a:p>
          <a:p>
            <a:pPr lvl="1"/>
            <a:r>
              <a:rPr lang="en-US" dirty="0"/>
              <a:t>Design and develop enterprise specific business service</a:t>
            </a:r>
          </a:p>
          <a:p>
            <a:pPr lvl="1"/>
            <a:r>
              <a:rPr lang="en-US" dirty="0"/>
              <a:t>Announce the business service to clients</a:t>
            </a:r>
            <a:br>
              <a:rPr lang="en-US" dirty="0"/>
            </a:br>
            <a:endParaRPr lang="en-US" dirty="0"/>
          </a:p>
          <a:p>
            <a:r>
              <a:rPr lang="en-US" dirty="0"/>
              <a:t>Some drawbacks :</a:t>
            </a:r>
          </a:p>
          <a:p>
            <a:pPr lvl="1"/>
            <a:r>
              <a:rPr lang="en-US" dirty="0"/>
              <a:t>The survey, analysis and estimation may not 100% correct</a:t>
            </a:r>
          </a:p>
          <a:p>
            <a:pPr lvl="1"/>
            <a:r>
              <a:rPr lang="en-US" dirty="0"/>
              <a:t>Infrastructure deployment is time consuming</a:t>
            </a:r>
          </a:p>
          <a:p>
            <a:pPr lvl="1"/>
            <a:r>
              <a:rPr lang="en-US" dirty="0"/>
              <a:t>Enterprises should take the risk of wrong investment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p:txBody>
          <a:bodyPr/>
          <a:lstStyle/>
          <a:p>
            <a:r>
              <a:rPr lang="en-US" dirty="0"/>
              <a:t>Initiate business with Cloud Computing services :</a:t>
            </a:r>
          </a:p>
          <a:p>
            <a:pPr lvl="1"/>
            <a:r>
              <a:rPr lang="en-US" dirty="0"/>
              <a:t>Survey and analysis the industry and market</a:t>
            </a:r>
          </a:p>
          <a:p>
            <a:pPr lvl="1"/>
            <a:r>
              <a:rPr lang="en-US" dirty="0"/>
              <a:t>Chose one cloud provider for enterprise deployment</a:t>
            </a:r>
          </a:p>
          <a:p>
            <a:pPr lvl="1"/>
            <a:r>
              <a:rPr lang="en-US" dirty="0"/>
              <a:t>Design and develop business service upon cloud environment</a:t>
            </a:r>
          </a:p>
          <a:p>
            <a:pPr lvl="1"/>
            <a:r>
              <a:rPr lang="en-US" dirty="0"/>
              <a:t>Announce the business service to clients</a:t>
            </a:r>
            <a:br>
              <a:rPr lang="en-US" dirty="0"/>
            </a:br>
            <a:endParaRPr lang="en-US" dirty="0"/>
          </a:p>
          <a:p>
            <a:r>
              <a:rPr lang="en-US" dirty="0"/>
              <a:t>Some benefits :</a:t>
            </a:r>
          </a:p>
          <a:p>
            <a:pPr lvl="1"/>
            <a:r>
              <a:rPr lang="en-US" dirty="0"/>
              <a:t>Enterprise do not need to own the infrastructure</a:t>
            </a:r>
          </a:p>
          <a:p>
            <a:pPr lvl="1"/>
            <a:r>
              <a:rPr lang="en-US" dirty="0"/>
              <a:t>Enterprise can develop and deploy business service in short time</a:t>
            </a:r>
          </a:p>
          <a:p>
            <a:pPr lvl="1"/>
            <a:r>
              <a:rPr lang="en-US" dirty="0"/>
              <a:t>Enterprise can reduce the business loss of wrong investment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Invest</a:t>
                      </a:r>
                      <a:r>
                        <a:rPr lang="en-US" b="1" i="1" baseline="0" dirty="0"/>
                        <a:t>ment Risk</a:t>
                      </a:r>
                      <a:endParaRPr lang="en-US" b="1" i="1" dirty="0"/>
                    </a:p>
                  </a:txBody>
                  <a:tcPr anchor="ctr"/>
                </a:tc>
                <a:tc>
                  <a:txBody>
                    <a:bodyPr/>
                    <a:lstStyle/>
                    <a:p>
                      <a:pPr algn="l"/>
                      <a:r>
                        <a:rPr lang="en-US" i="1" dirty="0">
                          <a:solidFill>
                            <a:schemeClr val="tx1"/>
                          </a:solidFill>
                        </a:rPr>
                        <a:t>Enterprise</a:t>
                      </a:r>
                      <a:r>
                        <a:rPr lang="en-US" i="1" baseline="0" dirty="0">
                          <a:solidFill>
                            <a:schemeClr val="tx1"/>
                          </a:solidFill>
                        </a:rPr>
                        <a:t> takes the risk</a:t>
                      </a:r>
                      <a:endParaRPr lang="en-US" i="1" dirty="0">
                        <a:solidFill>
                          <a:schemeClr val="tx1"/>
                        </a:solidFill>
                      </a:endParaRPr>
                    </a:p>
                  </a:txBody>
                  <a:tcPr anchor="ctr"/>
                </a:tc>
                <a:tc>
                  <a:txBody>
                    <a:bodyPr/>
                    <a:lstStyle/>
                    <a:p>
                      <a:pPr algn="l"/>
                      <a:r>
                        <a:rPr lang="en-US" i="1" dirty="0">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dirty="0"/>
                        <a:t>Infrastructure</a:t>
                      </a:r>
                    </a:p>
                  </a:txBody>
                  <a:tcPr anchor="ctr"/>
                </a:tc>
                <a:tc>
                  <a:txBody>
                    <a:bodyPr/>
                    <a:lstStyle/>
                    <a:p>
                      <a:pPr algn="l"/>
                      <a:r>
                        <a:rPr lang="en-US" i="1" dirty="0">
                          <a:solidFill>
                            <a:schemeClr val="tx1"/>
                          </a:solidFill>
                        </a:rPr>
                        <a:t>Enterprise</a:t>
                      </a:r>
                      <a:r>
                        <a:rPr lang="en-US" i="1" baseline="0" dirty="0">
                          <a:solidFill>
                            <a:schemeClr val="tx1"/>
                          </a:solidFill>
                        </a:rPr>
                        <a:t> owns the infrastructure</a:t>
                      </a:r>
                      <a:endParaRPr lang="en-US" i="1" dirty="0">
                        <a:solidFill>
                          <a:schemeClr val="tx1"/>
                        </a:solidFill>
                      </a:endParaRPr>
                    </a:p>
                  </a:txBody>
                  <a:tcPr anchor="ctr"/>
                </a:tc>
                <a:tc>
                  <a:txBody>
                    <a:bodyPr/>
                    <a:lstStyle/>
                    <a:p>
                      <a:pPr algn="l"/>
                      <a:r>
                        <a:rPr lang="en-US" i="1" dirty="0">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deployment 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pic>
        <p:nvPicPr>
          <p:cNvPr id="33798" name="Picture 6" descr="http://www.boltonpartners.com/_images/images/Investment.jpg"/>
          <p:cNvPicPr>
            <a:picLocks noChangeAspect="1" noChangeArrowheads="1"/>
          </p:cNvPicPr>
          <p:nvPr/>
        </p:nvPicPr>
        <p:blipFill>
          <a:blip r:embed="rId2" cstate="print"/>
          <a:srcRect t="33508"/>
          <a:stretch>
            <a:fillRect/>
          </a:stretch>
        </p:blipFill>
        <p:spPr bwMode="auto">
          <a:xfrm>
            <a:off x="2752725" y="4210050"/>
            <a:ext cx="36385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382000" cy="5029200"/>
          </a:xfrm>
        </p:spPr>
        <p:txBody>
          <a:bodyPr/>
          <a:lstStyle/>
          <a:p>
            <a:r>
              <a:rPr lang="en-US" dirty="0"/>
              <a:t>Traditional capital expenditure of enterprises :</a:t>
            </a:r>
          </a:p>
          <a:p>
            <a:pPr lvl="1"/>
            <a:r>
              <a:rPr lang="en-US" dirty="0"/>
              <a:t>Each enterprise should establish its own IT department</a:t>
            </a:r>
          </a:p>
          <a:p>
            <a:pPr lvl="1"/>
            <a:r>
              <a:rPr lang="en-US" dirty="0"/>
              <a:t>IT department should handle the listing jobs</a:t>
            </a:r>
          </a:p>
          <a:p>
            <a:pPr lvl="2"/>
            <a:r>
              <a:rPr lang="en-US" dirty="0"/>
              <a:t>Manage and administrate hardware and software</a:t>
            </a:r>
          </a:p>
          <a:p>
            <a:pPr lvl="2"/>
            <a:r>
              <a:rPr lang="en-US" dirty="0"/>
              <a:t>Apply regular data backup and check point process</a:t>
            </a:r>
          </a:p>
          <a:p>
            <a:pPr lvl="2"/>
            <a:r>
              <a:rPr lang="en-US" dirty="0"/>
              <a:t>Purchase new infrastructure and eliminate outdated one</a:t>
            </a:r>
          </a:p>
          <a:p>
            <a:pPr lvl="2"/>
            <a:r>
              <a:rPr lang="en-US" dirty="0"/>
              <a:t>Always standby for any unexpected IT problems</a:t>
            </a:r>
          </a:p>
          <a:p>
            <a:pPr lvl="1"/>
            <a:endParaRPr lang="en-US" dirty="0"/>
          </a:p>
          <a:p>
            <a:r>
              <a:rPr lang="en-US" dirty="0"/>
              <a:t>Some drawbacks :</a:t>
            </a:r>
          </a:p>
          <a:p>
            <a:pPr lvl="1"/>
            <a:r>
              <a:rPr lang="en-US" dirty="0"/>
              <a:t>Enterprise pays for IT investment which is not its business focus</a:t>
            </a:r>
          </a:p>
          <a:p>
            <a:pPr lvl="1"/>
            <a:r>
              <a:rPr lang="en-US" dirty="0"/>
              <a:t>Enterprise should take the risk of hardware/software malfunction</a:t>
            </a:r>
          </a:p>
          <a:p>
            <a:pPr lvl="1"/>
            <a:r>
              <a:rPr lang="en-US" dirty="0"/>
              <a:t>Replacing and updating infrastructure is time consuming and risky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381000" y="1600200"/>
            <a:ext cx="8229600" cy="2667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Whatis.com</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The name cloud computing was inspired by the cloud symbol that's often used to represent the Internet in flowcharts and diagrams. Cloud computing is a general term for anything that involves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delivering hosted services over the Internet</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229600" cy="4953000"/>
          </a:xfrm>
        </p:spPr>
        <p:txBody>
          <a:bodyPr/>
          <a:lstStyle/>
          <a:p>
            <a:r>
              <a:rPr lang="en-US" dirty="0"/>
              <a:t>Capital expenditure with Cloud Computing service :</a:t>
            </a:r>
          </a:p>
          <a:p>
            <a:pPr lvl="1"/>
            <a:r>
              <a:rPr lang="en-US" dirty="0"/>
              <a:t>Enterprise can almost dismiss its IT department</a:t>
            </a:r>
          </a:p>
          <a:p>
            <a:pPr lvl="1"/>
            <a:r>
              <a:rPr lang="en-US" dirty="0"/>
              <a:t>The jobs of IT department can be achieved by cloud provider</a:t>
            </a:r>
          </a:p>
          <a:p>
            <a:pPr lvl="2"/>
            <a:r>
              <a:rPr lang="en-US" dirty="0"/>
              <a:t>Dynamically update and upgrade hardware or software</a:t>
            </a:r>
          </a:p>
          <a:p>
            <a:pPr lvl="2"/>
            <a:r>
              <a:rPr lang="en-US" dirty="0"/>
              <a:t>Dynamically provision and deploy infrastructure for enterprise</a:t>
            </a:r>
          </a:p>
          <a:p>
            <a:pPr lvl="2"/>
            <a:r>
              <a:rPr lang="en-US" dirty="0"/>
              <a:t>Automatically backup data and check consistency</a:t>
            </a:r>
          </a:p>
          <a:p>
            <a:pPr lvl="2"/>
            <a:r>
              <a:rPr lang="en-US" dirty="0"/>
              <a:t>Self-recover from disaster or system malfunction</a:t>
            </a:r>
          </a:p>
          <a:p>
            <a:pPr lvl="1"/>
            <a:endParaRPr lang="en-US" dirty="0"/>
          </a:p>
          <a:p>
            <a:r>
              <a:rPr lang="en-US" dirty="0"/>
              <a:t>Some benefits :</a:t>
            </a:r>
          </a:p>
          <a:p>
            <a:pPr lvl="1"/>
            <a:r>
              <a:rPr lang="en-US" dirty="0"/>
              <a:t>Enterprise can shift effort to its business focus</a:t>
            </a:r>
          </a:p>
          <a:p>
            <a:pPr lvl="1"/>
            <a:r>
              <a:rPr lang="en-US" dirty="0"/>
              <a:t>Enterprise can reconfigure its IT services in short time</a:t>
            </a:r>
          </a:p>
          <a:p>
            <a:pPr lvl="1"/>
            <a:r>
              <a:rPr lang="en-US" dirty="0"/>
              <a:t>Enterprise pays to cloud provider as many as the service used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pic>
        <p:nvPicPr>
          <p:cNvPr id="40962" name="Picture 2" descr="http://www.candangroup.com/images/spot/investment.jpg"/>
          <p:cNvPicPr>
            <a:picLocks noChangeAspect="1" noChangeArrowheads="1"/>
          </p:cNvPicPr>
          <p:nvPr/>
        </p:nvPicPr>
        <p:blipFill>
          <a:blip r:embed="rId2" cstate="print"/>
          <a:srcRect/>
          <a:stretch>
            <a:fillRect/>
          </a:stretch>
        </p:blipFill>
        <p:spPr bwMode="auto">
          <a:xfrm>
            <a:off x="2040153" y="4358409"/>
            <a:ext cx="5063695" cy="2270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Business focus</a:t>
                      </a:r>
                    </a:p>
                  </a:txBody>
                  <a:tcPr anchor="ctr"/>
                </a:tc>
                <a:tc>
                  <a:txBody>
                    <a:bodyPr/>
                    <a:lstStyle/>
                    <a:p>
                      <a:pPr algn="l"/>
                      <a:r>
                        <a:rPr lang="en-US" i="1" dirty="0">
                          <a:solidFill>
                            <a:schemeClr val="tx1"/>
                          </a:solidFill>
                        </a:rPr>
                        <a:t>Need to own its </a:t>
                      </a:r>
                      <a:r>
                        <a:rPr lang="en-US" i="1" baseline="0" dirty="0">
                          <a:solidFill>
                            <a:schemeClr val="tx1"/>
                          </a:solidFill>
                        </a:rPr>
                        <a:t>IT department</a:t>
                      </a:r>
                      <a:endParaRPr lang="en-US" i="1" dirty="0">
                        <a:solidFill>
                          <a:schemeClr val="tx1"/>
                        </a:solidFill>
                      </a:endParaRPr>
                    </a:p>
                  </a:txBody>
                  <a:tcPr anchor="ctr"/>
                </a:tc>
                <a:tc>
                  <a:txBody>
                    <a:bodyPr/>
                    <a:lstStyle/>
                    <a:p>
                      <a:pPr algn="l"/>
                      <a:r>
                        <a:rPr lang="en-US" i="1" dirty="0">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dirty="0"/>
                        <a:t>Payment</a:t>
                      </a:r>
                    </a:p>
                  </a:txBody>
                  <a:tcPr anchor="ctr"/>
                </a:tc>
                <a:tc>
                  <a:txBody>
                    <a:bodyPr/>
                    <a:lstStyle/>
                    <a:p>
                      <a:pPr algn="l"/>
                      <a:r>
                        <a:rPr lang="en-US" i="1" dirty="0">
                          <a:solidFill>
                            <a:schemeClr val="tx1"/>
                          </a:solidFill>
                        </a:rPr>
                        <a:t>Pay for all investment</a:t>
                      </a:r>
                      <a:r>
                        <a:rPr lang="en-US" i="1" baseline="0" dirty="0">
                          <a:solidFill>
                            <a:schemeClr val="tx1"/>
                          </a:solidFill>
                        </a:rPr>
                        <a:t> and human resource</a:t>
                      </a:r>
                      <a:endParaRPr lang="en-US" i="1" dirty="0">
                        <a:solidFill>
                          <a:schemeClr val="tx1"/>
                        </a:solidFill>
                      </a:endParaRPr>
                    </a:p>
                  </a:txBody>
                  <a:tcPr anchor="ctr"/>
                </a:tc>
                <a:tc>
                  <a:txBody>
                    <a:bodyPr/>
                    <a:lstStyle/>
                    <a:p>
                      <a:pPr algn="l"/>
                      <a:r>
                        <a:rPr lang="en-US" i="1" dirty="0">
                          <a:solidFill>
                            <a:schemeClr val="tx1"/>
                          </a:solidFill>
                        </a:rPr>
                        <a:t>Enterprise pays as the</a:t>
                      </a:r>
                      <a:r>
                        <a:rPr lang="en-US" i="1" baseline="0" dirty="0">
                          <a:solidFill>
                            <a:schemeClr val="tx1"/>
                          </a:solidFill>
                        </a:rPr>
                        <a:t> service used</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establish</a:t>
                      </a:r>
                      <a:r>
                        <a:rPr lang="en-US" i="1" baseline="0" dirty="0">
                          <a:solidFill>
                            <a:schemeClr val="tx1"/>
                          </a:solidFill>
                        </a:rPr>
                        <a:t> </a:t>
                      </a:r>
                      <a:r>
                        <a:rPr lang="en-US" i="1" dirty="0">
                          <a:solidFill>
                            <a:schemeClr val="tx1"/>
                          </a:solidFill>
                        </a:rPr>
                        <a:t>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Every enterprise has to own its IT department</a:t>
            </a:r>
          </a:p>
          <a:p>
            <a:pPr lvl="1"/>
            <a:r>
              <a:rPr lang="en-US" dirty="0"/>
              <a:t>IT resource is managed by enterprise themselves</a:t>
            </a:r>
          </a:p>
          <a:p>
            <a:pPr lvl="1"/>
            <a:r>
              <a:rPr lang="en-US" dirty="0"/>
              <a:t>IT complexity should be well taken care by enterprise themselves</a:t>
            </a:r>
            <a:br>
              <a:rPr lang="en-US" dirty="0"/>
            </a:br>
            <a:endParaRPr lang="en-US" dirty="0"/>
          </a:p>
          <a:p>
            <a:r>
              <a:rPr lang="en-US" dirty="0"/>
              <a:t>Some drawbacks :</a:t>
            </a:r>
          </a:p>
          <a:p>
            <a:pPr lvl="1"/>
            <a:r>
              <a:rPr lang="en-US" dirty="0"/>
              <a:t>IT department is not the business focus of enterprise</a:t>
            </a:r>
          </a:p>
          <a:p>
            <a:pPr lvl="1"/>
            <a:r>
              <a:rPr lang="en-US" dirty="0"/>
              <a:t>Most of enterprises do not well maintain their IT resources</a:t>
            </a:r>
          </a:p>
          <a:p>
            <a:pPr lvl="1"/>
            <a:r>
              <a:rPr lang="en-US" dirty="0"/>
              <a:t>Enterprise seldom optimizes their IT resource usage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0"/>
            <a:ext cx="8382000" cy="4525963"/>
          </a:xfrm>
        </p:spPr>
        <p:txBody>
          <a:bodyPr/>
          <a:lstStyle/>
          <a:p>
            <a:r>
              <a:rPr lang="en-US" dirty="0"/>
              <a:t>Collaboration with Cloud providers :</a:t>
            </a:r>
          </a:p>
          <a:p>
            <a:pPr lvl="1"/>
            <a:r>
              <a:rPr lang="en-US" dirty="0"/>
              <a:t>Cloud providers centrally maintain IT infrastructure for clients</a:t>
            </a:r>
          </a:p>
          <a:p>
            <a:pPr lvl="1"/>
            <a:r>
              <a:rPr lang="en-US" dirty="0"/>
              <a:t>Cloud providers employ experts for management and administration</a:t>
            </a:r>
          </a:p>
          <a:p>
            <a:pPr lvl="1"/>
            <a:r>
              <a:rPr lang="en-US" dirty="0"/>
              <a:t>Cloud providers focus on providing reliable IT services</a:t>
            </a:r>
          </a:p>
          <a:p>
            <a:pPr lvl="1"/>
            <a:r>
              <a:rPr lang="en-US" dirty="0"/>
              <a:t>Enterprises only rent the service they need and care</a:t>
            </a:r>
            <a:br>
              <a:rPr lang="en-US" dirty="0"/>
            </a:br>
            <a:endParaRPr lang="en-US" dirty="0"/>
          </a:p>
          <a:p>
            <a:r>
              <a:rPr lang="en-US" dirty="0"/>
              <a:t>Some benefits :</a:t>
            </a:r>
          </a:p>
          <a:p>
            <a:pPr lvl="1"/>
            <a:r>
              <a:rPr lang="en-US" dirty="0"/>
              <a:t>Industrial specialization will be improved</a:t>
            </a:r>
          </a:p>
          <a:p>
            <a:pPr lvl="1"/>
            <a:r>
              <a:rPr lang="en-US" dirty="0"/>
              <a:t>IT service performance will be optimized</a:t>
            </a:r>
          </a:p>
          <a:p>
            <a:pPr lvl="1"/>
            <a:r>
              <a:rPr lang="en-US" dirty="0"/>
              <a:t>Enterprise business focus will be enhanced</a:t>
            </a:r>
          </a:p>
          <a:p>
            <a:pPr lvl="1"/>
            <a:r>
              <a:rPr lang="en-US" dirty="0"/>
              <a:t>IT resource waste will be reduced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pic>
        <p:nvPicPr>
          <p:cNvPr id="41986" name="Picture 2" descr="http://www.srlab.com.cn/images/ShakeHands.jpg"/>
          <p:cNvPicPr>
            <a:picLocks noChangeAspect="1" noChangeArrowheads="1"/>
          </p:cNvPicPr>
          <p:nvPr/>
        </p:nvPicPr>
        <p:blipFill>
          <a:blip r:embed="rId2" cstate="print"/>
          <a:srcRect t="5530" b="9677"/>
          <a:stretch>
            <a:fillRect/>
          </a:stretch>
        </p:blipFill>
        <p:spPr bwMode="auto">
          <a:xfrm>
            <a:off x="2560022" y="4343400"/>
            <a:ext cx="4023956"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Collaboration</a:t>
                      </a:r>
                    </a:p>
                  </a:txBody>
                  <a:tcPr anchor="ctr"/>
                </a:tc>
                <a:tc>
                  <a:txBody>
                    <a:bodyPr/>
                    <a:lstStyle/>
                    <a:p>
                      <a:pPr algn="l"/>
                      <a:r>
                        <a:rPr lang="en-US" i="1" dirty="0">
                          <a:solidFill>
                            <a:schemeClr val="tx1"/>
                          </a:solidFill>
                        </a:rPr>
                        <a:t>Enterprise needs</a:t>
                      </a:r>
                      <a:r>
                        <a:rPr lang="en-US" i="1" baseline="0" dirty="0">
                          <a:solidFill>
                            <a:schemeClr val="tx1"/>
                          </a:solidFill>
                        </a:rPr>
                        <a:t> to take care everything</a:t>
                      </a:r>
                      <a:endParaRPr lang="en-US" i="1" dirty="0">
                        <a:solidFill>
                          <a:schemeClr val="tx1"/>
                        </a:solidFill>
                      </a:endParaRPr>
                    </a:p>
                  </a:txBody>
                  <a:tcPr anchor="ctr"/>
                </a:tc>
                <a:tc>
                  <a:txBody>
                    <a:bodyPr/>
                    <a:lstStyle/>
                    <a:p>
                      <a:pPr algn="l"/>
                      <a:r>
                        <a:rPr lang="en-US" i="1" dirty="0">
                          <a:solidFill>
                            <a:schemeClr val="tx1"/>
                          </a:solidFill>
                        </a:rPr>
                        <a:t>Enterprise</a:t>
                      </a:r>
                      <a:r>
                        <a:rPr lang="en-US" i="1" baseline="0" dirty="0">
                          <a:solidFill>
                            <a:schemeClr val="tx1"/>
                          </a:solidFill>
                        </a:rPr>
                        <a:t> focuses on its own business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Management</a:t>
                      </a:r>
                    </a:p>
                  </a:txBody>
                  <a:tcPr anchor="ctr"/>
                </a:tc>
                <a:tc>
                  <a:txBody>
                    <a:bodyPr/>
                    <a:lstStyle/>
                    <a:p>
                      <a:pPr algn="l"/>
                      <a:r>
                        <a:rPr lang="en-US" i="1" dirty="0">
                          <a:solidFill>
                            <a:schemeClr val="tx1"/>
                          </a:solidFill>
                        </a:rPr>
                        <a:t>Enterprise works with poor manageability</a:t>
                      </a:r>
                    </a:p>
                  </a:txBody>
                  <a:tcPr anchor="ctr"/>
                </a:tc>
                <a:tc>
                  <a:txBody>
                    <a:bodyPr/>
                    <a:lstStyle/>
                    <a:p>
                      <a:pPr algn="l"/>
                      <a:r>
                        <a:rPr lang="en-US" i="1" dirty="0">
                          <a:solidFill>
                            <a:schemeClr val="tx1"/>
                          </a:solidFill>
                        </a:rPr>
                        <a:t>Cloud</a:t>
                      </a:r>
                      <a:r>
                        <a:rPr lang="en-US" i="1" baseline="0" dirty="0">
                          <a:solidFill>
                            <a:schemeClr val="tx1"/>
                          </a:solidFill>
                        </a:rPr>
                        <a:t> provider applies professional control</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Relationship</a:t>
                      </a:r>
                    </a:p>
                  </a:txBody>
                  <a:tcPr anchor="ctr"/>
                </a:tc>
                <a:tc>
                  <a:txBody>
                    <a:bodyPr/>
                    <a:lstStyle/>
                    <a:p>
                      <a:pPr algn="l"/>
                      <a:r>
                        <a:rPr lang="en-US" i="1" dirty="0">
                          <a:solidFill>
                            <a:schemeClr val="tx1"/>
                          </a:solidFill>
                        </a:rPr>
                        <a:t>Stand alone enterprise</a:t>
                      </a:r>
                    </a:p>
                  </a:txBody>
                  <a:tcPr anchor="ctr"/>
                </a:tc>
                <a:tc>
                  <a:txBody>
                    <a:bodyPr/>
                    <a:lstStyle/>
                    <a:p>
                      <a:pPr algn="l"/>
                      <a:r>
                        <a:rPr lang="en-US" i="1" dirty="0">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Enterprise seldom takes care about IT resource utilization</a:t>
            </a:r>
          </a:p>
          <a:p>
            <a:pPr lvl="1"/>
            <a:r>
              <a:rPr lang="en-US" dirty="0"/>
              <a:t>Enterprise owns their IT resource without well management</a:t>
            </a:r>
          </a:p>
          <a:p>
            <a:pPr lvl="1"/>
            <a:r>
              <a:rPr lang="en-US" dirty="0"/>
              <a:t>IT resource usually over invested for peak demand</a:t>
            </a:r>
            <a:br>
              <a:rPr lang="en-US" dirty="0"/>
            </a:br>
            <a:endParaRPr lang="en-US" dirty="0"/>
          </a:p>
          <a:p>
            <a:r>
              <a:rPr lang="en-US" dirty="0"/>
              <a:t>Some drawbacks :</a:t>
            </a:r>
          </a:p>
          <a:p>
            <a:pPr lvl="1"/>
            <a:r>
              <a:rPr lang="en-US" dirty="0"/>
              <a:t>Power and space utilization among enterprises are wasted</a:t>
            </a:r>
          </a:p>
          <a:p>
            <a:pPr lvl="1"/>
            <a:r>
              <a:rPr lang="en-US" dirty="0"/>
              <a:t>IT resources across enterprises cannot be shared</a:t>
            </a:r>
          </a:p>
          <a:p>
            <a:pPr lvl="1"/>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Collaboration with Cloud providers :</a:t>
            </a:r>
          </a:p>
          <a:p>
            <a:pPr lvl="1"/>
            <a:r>
              <a:rPr lang="en-US" dirty="0"/>
              <a:t>IT resources are centrically managed and optimized</a:t>
            </a:r>
          </a:p>
          <a:p>
            <a:pPr lvl="2"/>
            <a:r>
              <a:rPr lang="en-US" dirty="0"/>
              <a:t>Cloud provider builds performance optimized hardware</a:t>
            </a:r>
          </a:p>
          <a:p>
            <a:pPr lvl="2"/>
            <a:r>
              <a:rPr lang="en-US" dirty="0"/>
              <a:t>Cloud provider builds consolidated cooling system</a:t>
            </a:r>
          </a:p>
          <a:p>
            <a:pPr lvl="2"/>
            <a:r>
              <a:rPr lang="en-US" dirty="0"/>
              <a:t>Cloud provider will consider the geographic issues</a:t>
            </a:r>
          </a:p>
          <a:p>
            <a:pPr lvl="2"/>
            <a:r>
              <a:rPr lang="en-US" dirty="0"/>
              <a:t>Cloud provider will consider legal policy issues</a:t>
            </a:r>
            <a:br>
              <a:rPr lang="en-US" dirty="0"/>
            </a:br>
            <a:endParaRPr lang="en-US" dirty="0"/>
          </a:p>
          <a:p>
            <a:r>
              <a:rPr lang="en-US" dirty="0"/>
              <a:t>Some benefits :</a:t>
            </a:r>
          </a:p>
          <a:p>
            <a:pPr lvl="1"/>
            <a:r>
              <a:rPr lang="en-US" dirty="0"/>
              <a:t>IT infrastructure can be shared among enterprises</a:t>
            </a:r>
          </a:p>
          <a:p>
            <a:pPr lvl="1"/>
            <a:r>
              <a:rPr lang="en-US" dirty="0"/>
              <a:t>IT infrastructure performance and utilization can be optimized</a:t>
            </a:r>
          </a:p>
          <a:p>
            <a:pPr lvl="1"/>
            <a:r>
              <a:rPr lang="en-US" dirty="0"/>
              <a:t>Large-scale integrated optimization can be applied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pic>
        <p:nvPicPr>
          <p:cNvPr id="46084" name="Picture 4" descr="http://achieving-your-potential.com/tree%20in%20hand.jpg"/>
          <p:cNvPicPr>
            <a:picLocks noChangeAspect="1" noChangeArrowheads="1"/>
          </p:cNvPicPr>
          <p:nvPr/>
        </p:nvPicPr>
        <p:blipFill>
          <a:blip r:embed="rId2" cstate="print"/>
          <a:srcRect t="20593" b="14455"/>
          <a:stretch>
            <a:fillRect/>
          </a:stretch>
        </p:blipFill>
        <p:spPr bwMode="auto">
          <a:xfrm>
            <a:off x="2473675" y="4191000"/>
            <a:ext cx="4196650"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a:spLocks noGrp="1"/>
          </p:cNvSpPr>
          <p:nvPr>
            <p:ph idx="1"/>
          </p:nvPr>
        </p:nvSpPr>
        <p:spPr>
          <a:xfrm>
            <a:off x="457200" y="1600201"/>
            <a:ext cx="8229600" cy="457200"/>
          </a:xfrm>
        </p:spPr>
        <p:txBody>
          <a:bodyPr/>
          <a:lstStyle/>
          <a:p>
            <a:r>
              <a:rPr lang="en-US" dirty="0"/>
              <a:t>What dose cloud computing achieve ?</a:t>
            </a:r>
          </a:p>
        </p:txBody>
      </p:sp>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IT Resource Utilization</a:t>
                      </a:r>
                    </a:p>
                  </a:txBody>
                  <a:tcPr anchor="ctr"/>
                </a:tc>
                <a:tc>
                  <a:txBody>
                    <a:bodyPr/>
                    <a:lstStyle/>
                    <a:p>
                      <a:pPr algn="l"/>
                      <a:r>
                        <a:rPr lang="en-US" i="1" dirty="0">
                          <a:solidFill>
                            <a:schemeClr val="tx1"/>
                          </a:solidFill>
                        </a:rPr>
                        <a:t>IT</a:t>
                      </a:r>
                      <a:r>
                        <a:rPr lang="en-US" i="1" baseline="0" dirty="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a:solidFill>
                            <a:schemeClr val="tx1"/>
                          </a:solidFill>
                        </a:rPr>
                        <a:t>Share to improve utilization of IT resource</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Power</a:t>
                      </a:r>
                      <a:r>
                        <a:rPr lang="en-US" b="1" i="1" baseline="0" dirty="0"/>
                        <a:t> </a:t>
                      </a:r>
                      <a:r>
                        <a:rPr lang="en-US" b="1" i="1" dirty="0"/>
                        <a:t>Consumption</a:t>
                      </a:r>
                    </a:p>
                  </a:txBody>
                  <a:tcPr anchor="ctr"/>
                </a:tc>
                <a:tc>
                  <a:txBody>
                    <a:bodyPr/>
                    <a:lstStyle/>
                    <a:p>
                      <a:pPr algn="l"/>
                      <a:r>
                        <a:rPr lang="en-US" i="1" dirty="0">
                          <a:solidFill>
                            <a:schemeClr val="tx1"/>
                          </a:solidFill>
                        </a:rPr>
                        <a:t>Waste power and cooling</a:t>
                      </a:r>
                      <a:r>
                        <a:rPr lang="en-US" i="1" baseline="0" dirty="0">
                          <a:solidFill>
                            <a:schemeClr val="tx1"/>
                          </a:solidFill>
                        </a:rPr>
                        <a:t> system</a:t>
                      </a:r>
                      <a:endParaRPr lang="en-US" i="1" dirty="0">
                        <a:solidFill>
                          <a:schemeClr val="tx1"/>
                        </a:solidFill>
                      </a:endParaRPr>
                    </a:p>
                  </a:txBody>
                  <a:tcPr anchor="ctr"/>
                </a:tc>
                <a:tc>
                  <a:txBody>
                    <a:bodyPr/>
                    <a:lstStyle/>
                    <a:p>
                      <a:pPr algn="l"/>
                      <a:r>
                        <a:rPr lang="en-US" i="1" dirty="0">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62" y="1117937"/>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p>
        </p:txBody>
      </p:sp>
      <p:pic>
        <p:nvPicPr>
          <p:cNvPr id="3" name="Picture 2" descr="C:\Users\Andy\AppData\Local\Microsoft\Windows\Temporary Internet Files\Content.IE5\AKOK3RTZ\MPj04276710000[1].jpg"/>
          <p:cNvPicPr>
            <a:picLocks noChangeAspect="1" noChangeArrowheads="1"/>
          </p:cNvPicPr>
          <p:nvPr/>
        </p:nvPicPr>
        <p:blipFill>
          <a:blip r:embed="rId2" cstate="print"/>
          <a:srcRect t="14858" b="4246"/>
          <a:stretch>
            <a:fillRect/>
          </a:stretch>
        </p:blipFill>
        <p:spPr bwMode="auto">
          <a:xfrm>
            <a:off x="1104900" y="2438400"/>
            <a:ext cx="6934200" cy="3733800"/>
          </a:xfrm>
          <a:prstGeom prst="roundRect">
            <a:avLst>
              <a:gd name="adj" fmla="val 4422"/>
            </a:avLst>
          </a:prstGeom>
          <a:noFill/>
          <a:effectLst>
            <a:outerShdw blurRad="63500" sx="102000" sy="102000" algn="ctr" rotWithShape="0">
              <a:prstClr val="black">
                <a:alpha val="40000"/>
              </a:prst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Traditional local computing power requirement :</a:t>
            </a:r>
          </a:p>
          <a:p>
            <a:pPr lvl="1"/>
            <a:r>
              <a:rPr lang="en-US" dirty="0"/>
              <a:t>One need to buy your own personal computer</a:t>
            </a:r>
          </a:p>
          <a:p>
            <a:pPr lvl="1"/>
            <a:r>
              <a:rPr lang="en-US" dirty="0"/>
              <a:t>Buy powerful processor if you need intensive computing</a:t>
            </a:r>
          </a:p>
          <a:p>
            <a:pPr lvl="1"/>
            <a:r>
              <a:rPr lang="en-US" dirty="0"/>
              <a:t>Buy large memory to meet application requirement</a:t>
            </a:r>
          </a:p>
          <a:p>
            <a:pPr lvl="1"/>
            <a:r>
              <a:rPr lang="en-US" dirty="0"/>
              <a:t>Install plenty of applications in need</a:t>
            </a:r>
            <a:br>
              <a:rPr lang="en-US" dirty="0"/>
            </a:br>
            <a:endParaRPr lang="en-US" dirty="0"/>
          </a:p>
          <a:p>
            <a:r>
              <a:rPr lang="en-US" dirty="0"/>
              <a:t>Some drawbacks :</a:t>
            </a:r>
          </a:p>
          <a:p>
            <a:pPr lvl="1"/>
            <a:r>
              <a:rPr lang="en-US" dirty="0"/>
              <a:t>One can hardly replicate the same system environment</a:t>
            </a:r>
          </a:p>
          <a:p>
            <a:pPr lvl="1"/>
            <a:r>
              <a:rPr lang="en-US" dirty="0"/>
              <a:t>One needs to regularly update or upgrade software and hardware</a:t>
            </a:r>
          </a:p>
          <a:p>
            <a:pPr lvl="1"/>
            <a:r>
              <a:rPr lang="en-US" dirty="0"/>
              <a:t>One needs to reinstall all applications if you reinstall the 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810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Berkeley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refers to both the applications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delivered as services over the Internet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and the hardware and systems software in the datacenters that provide those services.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The services themselves have long been referred to as</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 Software as a Service (</a:t>
            </a:r>
            <a:r>
              <a:rPr kumimoji="0" lang="en-US" sz="2000" b="1" i="0" u="none" strike="noStrike" kern="1200" cap="none" spc="0" normalizeH="0" baseline="0" noProof="0" dirty="0" err="1">
                <a:ln>
                  <a:noFill/>
                </a:ln>
                <a:solidFill>
                  <a:srgbClr val="C00000"/>
                </a:solidFill>
                <a:effectLst/>
                <a:uLnTx/>
                <a:uFillTx/>
                <a:latin typeface="Cambria" pitchFamily="18" charset="0"/>
                <a:ea typeface="+mn-ea"/>
                <a:cs typeface="+mn-cs"/>
              </a:rPr>
              <a:t>SaaS</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so we use that term. The datacenter hardware and software is what we will call a</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When a Cloud is made available</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in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pay-as-you-go</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manner to the</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public…… The service being sold is</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Utility Computing</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t>
            </a:r>
          </a:p>
        </p:txBody>
      </p:sp>
      <p:sp>
        <p:nvSpPr>
          <p:cNvPr id="2" name="Title 1"/>
          <p:cNvSpPr>
            <a:spLocks noGrp="1"/>
          </p:cNvSpPr>
          <p:nvPr>
            <p:ph type="title"/>
          </p:nvPr>
        </p:nvSpPr>
        <p:spPr/>
        <p:txBody>
          <a:bodyPr/>
          <a:lstStyle/>
          <a:p>
            <a:r>
              <a:rPr lang="en-US" dirty="0"/>
              <a:t>Cloud Definitions</a:t>
            </a:r>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105400" y="3771900"/>
            <a:ext cx="3810000" cy="2857500"/>
          </a:xfrm>
          <a:prstGeom prst="roundRect">
            <a:avLst>
              <a:gd name="adj" fmla="val 4096"/>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Hardware</a:t>
                      </a:r>
                      <a:r>
                        <a:rPr lang="en-US" b="1" i="1" baseline="0" dirty="0"/>
                        <a:t> Requirement</a:t>
                      </a:r>
                      <a:endParaRPr lang="en-US" b="1" i="1" dirty="0"/>
                    </a:p>
                  </a:txBody>
                  <a:tcPr anchor="ctr"/>
                </a:tc>
                <a:tc>
                  <a:txBody>
                    <a:bodyPr/>
                    <a:lstStyle/>
                    <a:p>
                      <a:pPr algn="l"/>
                      <a:r>
                        <a:rPr lang="en-US" i="1" dirty="0">
                          <a:solidFill>
                            <a:schemeClr val="tx1"/>
                          </a:solidFill>
                        </a:rPr>
                        <a:t>User needs to</a:t>
                      </a:r>
                      <a:r>
                        <a:rPr lang="en-US" i="1" baseline="0" dirty="0">
                          <a:solidFill>
                            <a:schemeClr val="tx1"/>
                          </a:solidFill>
                        </a:rPr>
                        <a:t> buy powerful hardware</a:t>
                      </a:r>
                      <a:endParaRPr lang="en-US" i="1" dirty="0">
                        <a:solidFill>
                          <a:schemeClr val="tx1"/>
                        </a:solidFill>
                      </a:endParaRPr>
                    </a:p>
                  </a:txBody>
                  <a:tcPr anchor="ctr"/>
                </a:tc>
                <a:tc>
                  <a:txBody>
                    <a:bodyPr/>
                    <a:lstStyle/>
                    <a:p>
                      <a:pPr algn="l"/>
                      <a:r>
                        <a:rPr lang="en-US" i="1" baseline="0" dirty="0">
                          <a:solidFill>
                            <a:schemeClr val="tx1"/>
                          </a:solidFill>
                        </a:rPr>
                        <a:t>Only basic hardware to connect to internet</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Software Requirement</a:t>
                      </a:r>
                    </a:p>
                  </a:txBody>
                  <a:tcPr anchor="ctr"/>
                </a:tc>
                <a:tc>
                  <a:txBody>
                    <a:bodyPr/>
                    <a:lstStyle/>
                    <a:p>
                      <a:pPr algn="l"/>
                      <a:r>
                        <a:rPr lang="en-US" i="1" dirty="0">
                          <a:solidFill>
                            <a:schemeClr val="tx1"/>
                          </a:solidFill>
                        </a:rPr>
                        <a:t>Install application</a:t>
                      </a:r>
                      <a:r>
                        <a:rPr lang="en-US" i="1" baseline="0" dirty="0">
                          <a:solidFill>
                            <a:schemeClr val="tx1"/>
                          </a:solidFill>
                        </a:rPr>
                        <a:t> in local computer</a:t>
                      </a:r>
                      <a:endParaRPr lang="en-US" i="1" dirty="0">
                        <a:solidFill>
                          <a:schemeClr val="tx1"/>
                        </a:solidFill>
                      </a:endParaRPr>
                    </a:p>
                  </a:txBody>
                  <a:tcPr anchor="ctr"/>
                </a:tc>
                <a:tc>
                  <a:txBody>
                    <a:bodyPr/>
                    <a:lstStyle/>
                    <a:p>
                      <a:pPr algn="l"/>
                      <a:r>
                        <a:rPr lang="en-US" i="1" dirty="0">
                          <a:solidFill>
                            <a:schemeClr val="tx1"/>
                          </a:solidFill>
                        </a:rPr>
                        <a:t>No local installation</a:t>
                      </a:r>
                      <a:r>
                        <a:rPr lang="en-US" i="1" baseline="0" dirty="0">
                          <a:solidFill>
                            <a:schemeClr val="tx1"/>
                          </a:solidFill>
                        </a:rPr>
                        <a:t> requirement</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Portability</a:t>
                      </a:r>
                    </a:p>
                  </a:txBody>
                  <a:tcPr anchor="ctr"/>
                </a:tc>
                <a:tc>
                  <a:txBody>
                    <a:bodyPr/>
                    <a:lstStyle/>
                    <a:p>
                      <a:pPr algn="l"/>
                      <a:r>
                        <a:rPr lang="en-US" i="1" dirty="0">
                          <a:solidFill>
                            <a:schemeClr val="tx1"/>
                          </a:solidFill>
                        </a:rPr>
                        <a:t>Hard to</a:t>
                      </a:r>
                      <a:r>
                        <a:rPr lang="en-US" i="1" baseline="0" dirty="0">
                          <a:solidFill>
                            <a:schemeClr val="tx1"/>
                          </a:solidFill>
                        </a:rPr>
                        <a:t> be portable</a:t>
                      </a:r>
                      <a:endParaRPr lang="en-US" i="1" dirty="0">
                        <a:solidFill>
                          <a:schemeClr val="tx1"/>
                        </a:solidFill>
                      </a:endParaRPr>
                    </a:p>
                  </a:txBody>
                  <a:tcPr anchor="ctr"/>
                </a:tc>
                <a:tc>
                  <a:txBody>
                    <a:bodyPr/>
                    <a:lstStyle/>
                    <a:p>
                      <a:pPr algn="l"/>
                      <a:r>
                        <a:rPr lang="en-US" i="1" dirty="0">
                          <a:solidFill>
                            <a:schemeClr val="tx1"/>
                          </a:solidFill>
                        </a:rPr>
                        <a:t>Natively</a:t>
                      </a:r>
                      <a:r>
                        <a:rPr lang="en-US" i="1" baseline="0" dirty="0">
                          <a:solidFill>
                            <a:schemeClr val="tx1"/>
                          </a:solidFill>
                        </a:rPr>
                        <a:t> portable</a:t>
                      </a:r>
                      <a:endParaRPr lang="en-US" i="1" dirty="0">
                        <a:solidFill>
                          <a:schemeClr val="tx1"/>
                        </a:solidFill>
                      </a:endParaRPr>
                    </a:p>
                  </a:txBody>
                  <a:tcPr anchor="ctr"/>
                </a:tc>
                <a:extLst>
                  <a:ext uri="{0D108BD9-81ED-4DB2-BD59-A6C34878D82A}">
                    <a16:rowId xmlns:a16="http://schemas.microsoft.com/office/drawing/2014/main" val="10003"/>
                  </a:ext>
                </a:extLst>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Traditional local storage power requirement :</a:t>
            </a:r>
          </a:p>
          <a:p>
            <a:pPr lvl="1"/>
            <a:r>
              <a:rPr lang="en-US" dirty="0"/>
              <a:t>User programs and data files are stored in local devices</a:t>
            </a:r>
          </a:p>
          <a:p>
            <a:pPr lvl="1"/>
            <a:r>
              <a:rPr lang="en-US" dirty="0"/>
              <a:t>User has to backup data regularly preventing hardware damage</a:t>
            </a:r>
            <a:br>
              <a:rPr lang="en-US" dirty="0"/>
            </a:br>
            <a:endParaRPr lang="en-US" dirty="0"/>
          </a:p>
          <a:p>
            <a:r>
              <a:rPr lang="en-US" dirty="0"/>
              <a:t>Some drawbacks :</a:t>
            </a:r>
          </a:p>
          <a:p>
            <a:pPr lvl="1"/>
            <a:r>
              <a:rPr lang="en-US" dirty="0"/>
              <a:t>Storage space may not enough for burst data requirement</a:t>
            </a:r>
          </a:p>
          <a:p>
            <a:pPr lvl="1"/>
            <a:r>
              <a:rPr lang="en-US" dirty="0"/>
              <a:t>Storage space may be over needed which result in resource waste</a:t>
            </a:r>
          </a:p>
          <a:p>
            <a:pPr lvl="1"/>
            <a:r>
              <a:rPr lang="en-US" dirty="0"/>
              <a:t>Data consistency is hard to maintain between computers</a:t>
            </a:r>
          </a:p>
          <a:p>
            <a:pPr lvl="1"/>
            <a:r>
              <a:rPr lang="en-US" dirty="0"/>
              <a:t>Need to sacrifice part of storage space for data backup</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Using Cloud Computing services :</a:t>
            </a:r>
          </a:p>
          <a:p>
            <a:pPr lvl="1"/>
            <a:r>
              <a:rPr lang="en-US" dirty="0"/>
              <a:t>User programs and data files are stored in the cloud</a:t>
            </a:r>
          </a:p>
          <a:p>
            <a:pPr lvl="1"/>
            <a:r>
              <a:rPr lang="en-US" dirty="0"/>
              <a:t>Cloud service provider will guarantee the data availability</a:t>
            </a:r>
            <a:br>
              <a:rPr lang="en-US" dirty="0"/>
            </a:br>
            <a:endParaRPr lang="en-US" dirty="0"/>
          </a:p>
          <a:p>
            <a:r>
              <a:rPr lang="en-US" dirty="0"/>
              <a:t>Some benefits :</a:t>
            </a:r>
          </a:p>
          <a:p>
            <a:pPr lvl="1"/>
            <a:r>
              <a:rPr lang="en-US" dirty="0"/>
              <a:t>One can dynamically allocate storage space on demand</a:t>
            </a:r>
          </a:p>
          <a:p>
            <a:pPr lvl="1"/>
            <a:r>
              <a:rPr lang="en-US" dirty="0"/>
              <a:t>One can access data anywhere through the Internet</a:t>
            </a:r>
          </a:p>
          <a:p>
            <a:pPr lvl="1"/>
            <a:r>
              <a:rPr lang="en-US" dirty="0"/>
              <a:t>No need to care about data consistency between computers</a:t>
            </a:r>
          </a:p>
          <a:p>
            <a:pPr lvl="1"/>
            <a:r>
              <a:rPr lang="en-US" dirty="0"/>
              <a:t>No need to care about data loss due to hardware damage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pic>
        <p:nvPicPr>
          <p:cNvPr id="55298" name="Picture 2" descr="http://storageeffect.media.seagate.com/files/2010/07/digital_lockers_in_the_sky.jpg"/>
          <p:cNvPicPr>
            <a:picLocks noChangeAspect="1" noChangeArrowheads="1"/>
          </p:cNvPicPr>
          <p:nvPr/>
        </p:nvPicPr>
        <p:blipFill>
          <a:blip r:embed="rId2" cstate="print"/>
          <a:srcRect t="13333" b="8333"/>
          <a:stretch>
            <a:fillRect/>
          </a:stretch>
        </p:blipFill>
        <p:spPr bwMode="auto">
          <a:xfrm>
            <a:off x="2645048" y="4361688"/>
            <a:ext cx="3853904"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Storage Space</a:t>
                      </a:r>
                    </a:p>
                  </a:txBody>
                  <a:tcPr anchor="ctr"/>
                </a:tc>
                <a:tc>
                  <a:txBody>
                    <a:bodyPr/>
                    <a:lstStyle/>
                    <a:p>
                      <a:pPr algn="l"/>
                      <a:r>
                        <a:rPr lang="en-US" i="1" dirty="0">
                          <a:solidFill>
                            <a:schemeClr val="tx1"/>
                          </a:solidFill>
                        </a:rPr>
                        <a:t>Limited to local disk</a:t>
                      </a:r>
                      <a:r>
                        <a:rPr lang="en-US" i="1" baseline="0" dirty="0">
                          <a:solidFill>
                            <a:schemeClr val="tx1"/>
                          </a:solidFill>
                        </a:rPr>
                        <a:t>, may be under utilized</a:t>
                      </a:r>
                      <a:endParaRPr lang="en-US" i="1" dirty="0">
                        <a:solidFill>
                          <a:schemeClr val="tx1"/>
                        </a:solidFill>
                      </a:endParaRPr>
                    </a:p>
                  </a:txBody>
                  <a:tcPr anchor="ctr"/>
                </a:tc>
                <a:tc>
                  <a:txBody>
                    <a:bodyPr/>
                    <a:lstStyle/>
                    <a:p>
                      <a:pPr algn="l"/>
                      <a:r>
                        <a:rPr lang="en-US" i="1" dirty="0">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dirty="0"/>
                        <a:t>Storage Data Consistency</a:t>
                      </a:r>
                    </a:p>
                  </a:txBody>
                  <a:tcPr anchor="ctr"/>
                </a:tc>
                <a:tc>
                  <a:txBody>
                    <a:bodyPr/>
                    <a:lstStyle/>
                    <a:p>
                      <a:pPr algn="l"/>
                      <a:r>
                        <a:rPr lang="en-US" i="1" dirty="0">
                          <a:solidFill>
                            <a:schemeClr val="tx1"/>
                          </a:solidFill>
                        </a:rPr>
                        <a:t>Difficult to</a:t>
                      </a:r>
                      <a:r>
                        <a:rPr lang="en-US" i="1" baseline="0" dirty="0">
                          <a:solidFill>
                            <a:schemeClr val="tx1"/>
                          </a:solidFill>
                        </a:rPr>
                        <a:t> maintain data consistency</a:t>
                      </a:r>
                      <a:endParaRPr lang="en-US" i="1" dirty="0">
                        <a:solidFill>
                          <a:schemeClr val="tx1"/>
                        </a:solidFill>
                      </a:endParaRPr>
                    </a:p>
                  </a:txBody>
                  <a:tcPr anchor="ctr"/>
                </a:tc>
                <a:tc>
                  <a:txBody>
                    <a:bodyPr/>
                    <a:lstStyle/>
                    <a:p>
                      <a:pPr algn="l"/>
                      <a:r>
                        <a:rPr lang="en-US" i="1" dirty="0">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dirty="0"/>
                        <a:t>Availability</a:t>
                      </a:r>
                    </a:p>
                  </a:txBody>
                  <a:tcPr anchor="ctr"/>
                </a:tc>
                <a:tc>
                  <a:txBody>
                    <a:bodyPr/>
                    <a:lstStyle/>
                    <a:p>
                      <a:pPr algn="l"/>
                      <a:r>
                        <a:rPr lang="en-US" i="1" dirty="0">
                          <a:solidFill>
                            <a:schemeClr val="tx1"/>
                          </a:solidFill>
                        </a:rPr>
                        <a:t>Regular user</a:t>
                      </a:r>
                      <a:r>
                        <a:rPr lang="en-US" i="1" baseline="0" dirty="0">
                          <a:solidFill>
                            <a:schemeClr val="tx1"/>
                          </a:solidFill>
                        </a:rPr>
                        <a:t> </a:t>
                      </a:r>
                      <a:r>
                        <a:rPr lang="en-US" i="1" dirty="0">
                          <a:solidFill>
                            <a:schemeClr val="tx1"/>
                          </a:solidFill>
                        </a:rPr>
                        <a:t>backup</a:t>
                      </a:r>
                    </a:p>
                  </a:txBody>
                  <a:tcPr anchor="ctr"/>
                </a:tc>
                <a:tc>
                  <a:txBody>
                    <a:bodyPr/>
                    <a:lstStyle/>
                    <a:p>
                      <a:pPr algn="l"/>
                      <a:r>
                        <a:rPr lang="en-US" i="1" dirty="0">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
        <p:nvSpPr>
          <p:cNvPr id="6"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p:txBody>
          <a:bodyPr/>
          <a:lstStyle/>
          <a:p>
            <a:r>
              <a:rPr lang="en-US" dirty="0"/>
              <a:t>Traditional computing resource :</a:t>
            </a:r>
          </a:p>
          <a:p>
            <a:pPr lvl="1"/>
            <a:r>
              <a:rPr lang="en-US" dirty="0"/>
              <a:t>One can connect to the Internet by personal computer</a:t>
            </a:r>
          </a:p>
          <a:p>
            <a:pPr lvl="1"/>
            <a:r>
              <a:rPr lang="en-US" dirty="0"/>
              <a:t>Only personal computer can deliver reasonable computing power</a:t>
            </a:r>
          </a:p>
          <a:p>
            <a:pPr lvl="1"/>
            <a:r>
              <a:rPr lang="en-US" dirty="0"/>
              <a:t>Small devices cannot perform incentive computation due to their power and hardware limitation</a:t>
            </a:r>
            <a:br>
              <a:rPr lang="en-US" dirty="0"/>
            </a:br>
            <a:endParaRPr lang="en-US" dirty="0"/>
          </a:p>
          <a:p>
            <a:r>
              <a:rPr lang="en-US" dirty="0"/>
              <a:t>Some drawbacks :</a:t>
            </a:r>
          </a:p>
          <a:p>
            <a:pPr lvl="1"/>
            <a:r>
              <a:rPr lang="en-US" dirty="0"/>
              <a:t>Computing power is not portable</a:t>
            </a:r>
          </a:p>
          <a:p>
            <a:pPr lvl="1"/>
            <a:r>
              <a:rPr lang="en-US" dirty="0"/>
              <a:t>Small devices can only perform simplified works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a:xfrm>
            <a:off x="457200" y="1600200"/>
            <a:ext cx="8458200" cy="4525963"/>
          </a:xfrm>
        </p:spPr>
        <p:txBody>
          <a:bodyPr/>
          <a:lstStyle/>
          <a:p>
            <a:r>
              <a:rPr lang="en-US" dirty="0"/>
              <a:t>Devices collaborate with Cloud services :</a:t>
            </a:r>
          </a:p>
          <a:p>
            <a:pPr lvl="1"/>
            <a:r>
              <a:rPr lang="en-US" dirty="0"/>
              <a:t>Device connects to the Internet through wireless network</a:t>
            </a:r>
          </a:p>
          <a:p>
            <a:pPr lvl="1"/>
            <a:r>
              <a:rPr lang="en-US" dirty="0"/>
              <a:t>Device accesses cloud services through web service interface</a:t>
            </a:r>
          </a:p>
          <a:p>
            <a:pPr lvl="1"/>
            <a:r>
              <a:rPr lang="en-US" dirty="0"/>
              <a:t>Device sends computing incentive jobs into cloud and wait for results</a:t>
            </a:r>
            <a:br>
              <a:rPr lang="en-US" dirty="0"/>
            </a:br>
            <a:endParaRPr lang="en-US" dirty="0"/>
          </a:p>
          <a:p>
            <a:r>
              <a:rPr lang="en-US" dirty="0"/>
              <a:t>Some benefits :</a:t>
            </a:r>
          </a:p>
          <a:p>
            <a:pPr lvl="1"/>
            <a:r>
              <a:rPr lang="en-US" dirty="0"/>
              <a:t>User can easily access cloud service through small devices</a:t>
            </a:r>
          </a:p>
          <a:p>
            <a:pPr lvl="1"/>
            <a:r>
              <a:rPr lang="en-US" dirty="0"/>
              <a:t>User can access almost unlimited computing power anywhere</a:t>
            </a:r>
          </a:p>
          <a:p>
            <a:pPr lvl="1"/>
            <a:r>
              <a:rPr lang="en-US" dirty="0"/>
              <a:t>Small devices can be intelligently managed through cloud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pic>
        <p:nvPicPr>
          <p:cNvPr id="58372" name="Picture 4" descr="http://farm3.static.flickr.com/2501/4123373317_52a5f28d48_z.jpg?zz=1"/>
          <p:cNvPicPr>
            <a:picLocks noChangeAspect="1" noChangeArrowheads="1"/>
          </p:cNvPicPr>
          <p:nvPr/>
        </p:nvPicPr>
        <p:blipFill>
          <a:blip r:embed="rId2" cstate="print"/>
          <a:srcRect t="34999" b="3333"/>
          <a:stretch>
            <a:fillRect/>
          </a:stretch>
        </p:blipFill>
        <p:spPr bwMode="auto">
          <a:xfrm>
            <a:off x="1935892" y="4243387"/>
            <a:ext cx="5074508" cy="2346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Computing Power</a:t>
                      </a:r>
                    </a:p>
                  </a:txBody>
                  <a:tcPr anchor="ctr"/>
                </a:tc>
                <a:tc>
                  <a:txBody>
                    <a:bodyPr/>
                    <a:lstStyle/>
                    <a:p>
                      <a:pPr algn="l"/>
                      <a:r>
                        <a:rPr lang="en-US" i="1" dirty="0">
                          <a:solidFill>
                            <a:schemeClr val="tx1"/>
                          </a:solidFill>
                        </a:rPr>
                        <a:t>Only</a:t>
                      </a:r>
                      <a:r>
                        <a:rPr lang="en-US" i="1" baseline="0" dirty="0">
                          <a:solidFill>
                            <a:schemeClr val="tx1"/>
                          </a:solidFill>
                        </a:rPr>
                        <a:t> accessed through desktop computer</a:t>
                      </a:r>
                      <a:endParaRPr lang="en-US" i="1" dirty="0">
                        <a:solidFill>
                          <a:schemeClr val="tx1"/>
                        </a:solidFill>
                      </a:endParaRPr>
                    </a:p>
                  </a:txBody>
                  <a:tcPr anchor="ctr"/>
                </a:tc>
                <a:tc>
                  <a:txBody>
                    <a:bodyPr/>
                    <a:lstStyle/>
                    <a:p>
                      <a:pPr algn="l"/>
                      <a:r>
                        <a:rPr lang="en-US" i="1" dirty="0">
                          <a:solidFill>
                            <a:schemeClr val="tx1"/>
                          </a:solidFill>
                        </a:rPr>
                        <a:t>Accessed</a:t>
                      </a:r>
                      <a:r>
                        <a:rPr lang="en-US" i="1" baseline="0" dirty="0">
                          <a:solidFill>
                            <a:schemeClr val="tx1"/>
                          </a:solidFill>
                        </a:rPr>
                        <a:t> through small smart devices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Small</a:t>
                      </a:r>
                      <a:r>
                        <a:rPr lang="en-US" b="1" i="1" baseline="0" dirty="0"/>
                        <a:t> Device Intelligence</a:t>
                      </a:r>
                      <a:endParaRPr lang="en-US" b="1" i="1" dirty="0"/>
                    </a:p>
                  </a:txBody>
                  <a:tcPr anchor="ctr"/>
                </a:tc>
                <a:tc>
                  <a:txBody>
                    <a:bodyPr/>
                    <a:lstStyle/>
                    <a:p>
                      <a:pPr algn="l"/>
                      <a:r>
                        <a:rPr lang="en-US" i="1" dirty="0">
                          <a:solidFill>
                            <a:schemeClr val="tx1"/>
                          </a:solidFill>
                        </a:rPr>
                        <a:t>Functionalities</a:t>
                      </a:r>
                      <a:r>
                        <a:rPr lang="en-US" i="1" baseline="0" dirty="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a:solidFill>
                            <a:schemeClr val="tx1"/>
                          </a:solidFill>
                        </a:rPr>
                        <a:t>Shift</a:t>
                      </a:r>
                      <a:r>
                        <a:rPr lang="en-US" i="1" baseline="0" dirty="0">
                          <a:solidFill>
                            <a:schemeClr val="tx1"/>
                          </a:solidFill>
                        </a:rPr>
                        <a:t> computing incentive jobs into cloud, and then wait for results</a:t>
                      </a:r>
                      <a:endParaRPr lang="en-US" i="1" dirty="0">
                        <a:solidFill>
                          <a:schemeClr val="tx1"/>
                        </a:solidFill>
                      </a:endParaRPr>
                    </a:p>
                  </a:txBody>
                  <a:tcPr anchor="ctr"/>
                </a:tc>
                <a:extLst>
                  <a:ext uri="{0D108BD9-81ED-4DB2-BD59-A6C34878D82A}">
                    <a16:rowId xmlns:a16="http://schemas.microsoft.com/office/drawing/2014/main" val="10002"/>
                  </a:ext>
                </a:extLst>
              </a:tr>
            </a:tbl>
          </a:graphicData>
        </a:graphic>
      </p:graphicFrame>
      <p:sp>
        <p:nvSpPr>
          <p:cNvPr id="7"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3E262-C0BA-FA5B-5A35-4A17E582D83F}"/>
              </a:ext>
            </a:extLst>
          </p:cNvPr>
          <p:cNvSpPr>
            <a:spLocks noGrp="1"/>
          </p:cNvSpPr>
          <p:nvPr>
            <p:ph type="title"/>
          </p:nvPr>
        </p:nvSpPr>
        <p:spPr>
          <a:xfrm>
            <a:off x="457200" y="457200"/>
            <a:ext cx="8229600" cy="868362"/>
          </a:xfrm>
        </p:spPr>
        <p:txBody>
          <a:bodyPr/>
          <a:lstStyle/>
          <a:p>
            <a:r>
              <a:rPr lang="en-TW" dirty="0"/>
              <a:t>Course work </a:t>
            </a:r>
          </a:p>
        </p:txBody>
      </p:sp>
      <p:sp>
        <p:nvSpPr>
          <p:cNvPr id="3" name="Content Placeholder 2">
            <a:extLst>
              <a:ext uri="{FF2B5EF4-FFF2-40B4-BE49-F238E27FC236}">
                <a16:creationId xmlns:a16="http://schemas.microsoft.com/office/drawing/2014/main" id="{18BC9362-E3B2-ED8C-7886-AEDCC3A06AE4}"/>
              </a:ext>
            </a:extLst>
          </p:cNvPr>
          <p:cNvSpPr>
            <a:spLocks noGrp="1"/>
          </p:cNvSpPr>
          <p:nvPr>
            <p:ph idx="1"/>
          </p:nvPr>
        </p:nvSpPr>
        <p:spPr/>
        <p:txBody>
          <a:bodyPr/>
          <a:lstStyle/>
          <a:p>
            <a:r>
              <a:rPr lang="en-TW" dirty="0"/>
              <a:t>G</a:t>
            </a:r>
            <a:r>
              <a:rPr lang="en-US" dirty="0"/>
              <a:t>CP</a:t>
            </a:r>
            <a:r>
              <a:rPr lang="en-TW" dirty="0"/>
              <a:t> vs AWS vs Azure?</a:t>
            </a:r>
          </a:p>
          <a:p>
            <a:endParaRPr lang="en-TW" dirty="0"/>
          </a:p>
          <a:p>
            <a:pPr marL="0" indent="0">
              <a:buNone/>
            </a:pPr>
            <a:endParaRPr lang="en-TW" dirty="0"/>
          </a:p>
          <a:p>
            <a:r>
              <a:rPr lang="en-US" dirty="0"/>
              <a:t>The Cloud vs. On-Premise Cost (Table) : Which One is Cheaper?</a:t>
            </a:r>
          </a:p>
          <a:p>
            <a:endParaRPr lang="en-TW" dirty="0"/>
          </a:p>
        </p:txBody>
      </p:sp>
    </p:spTree>
    <p:extLst>
      <p:ext uri="{BB962C8B-B14F-4D97-AF65-F5344CB8AC3E}">
        <p14:creationId xmlns:p14="http://schemas.microsoft.com/office/powerpoint/2010/main" val="30240165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E2BD-1043-0168-9B5C-E3A46D8C104D}"/>
              </a:ext>
            </a:extLst>
          </p:cNvPr>
          <p:cNvSpPr>
            <a:spLocks noGrp="1"/>
          </p:cNvSpPr>
          <p:nvPr>
            <p:ph type="title"/>
          </p:nvPr>
        </p:nvSpPr>
        <p:spPr/>
        <p:txBody>
          <a:bodyPr>
            <a:normAutofit/>
          </a:bodyPr>
          <a:lstStyle/>
          <a:p>
            <a:r>
              <a:rPr lang="en-US" dirty="0"/>
              <a:t>What is Google Cloud</a:t>
            </a:r>
            <a:r>
              <a:rPr lang="zh-CN" altLang="en-US" dirty="0"/>
              <a:t> </a:t>
            </a:r>
            <a:r>
              <a:rPr lang="en-US" dirty="0"/>
              <a:t>?</a:t>
            </a:r>
            <a:endParaRPr lang="en-TW" dirty="0"/>
          </a:p>
        </p:txBody>
      </p:sp>
      <p:pic>
        <p:nvPicPr>
          <p:cNvPr id="4" name="Online Media 3" descr="What is Google Cloud?">
            <a:hlinkClick r:id="" action="ppaction://media"/>
            <a:extLst>
              <a:ext uri="{FF2B5EF4-FFF2-40B4-BE49-F238E27FC236}">
                <a16:creationId xmlns:a16="http://schemas.microsoft.com/office/drawing/2014/main" id="{B7803D37-BA36-7715-4B78-8AAFBE81933B}"/>
              </a:ext>
            </a:extLst>
          </p:cNvPr>
          <p:cNvPicPr>
            <a:picLocks noGrp="1" noRot="1" noChangeAspect="1"/>
          </p:cNvPicPr>
          <p:nvPr>
            <p:ph idx="1"/>
            <a:videoFile r:link="rId1"/>
          </p:nvPr>
        </p:nvPicPr>
        <p:blipFill>
          <a:blip r:embed="rId3"/>
          <a:stretch>
            <a:fillRect/>
          </a:stretch>
        </p:blipFill>
        <p:spPr>
          <a:xfrm>
            <a:off x="778669" y="1417107"/>
            <a:ext cx="8010525" cy="4525963"/>
          </a:xfrm>
          <a:prstGeom prst="rect">
            <a:avLst/>
          </a:prstGeom>
        </p:spPr>
      </p:pic>
      <p:sp>
        <p:nvSpPr>
          <p:cNvPr id="6" name="TextBox 5">
            <a:extLst>
              <a:ext uri="{FF2B5EF4-FFF2-40B4-BE49-F238E27FC236}">
                <a16:creationId xmlns:a16="http://schemas.microsoft.com/office/drawing/2014/main" id="{B538CA8B-284C-E54F-DDE6-CBCE3BD34D01}"/>
              </a:ext>
            </a:extLst>
          </p:cNvPr>
          <p:cNvSpPr txBox="1"/>
          <p:nvPr/>
        </p:nvSpPr>
        <p:spPr>
          <a:xfrm>
            <a:off x="778669" y="5943070"/>
            <a:ext cx="7586662" cy="646331"/>
          </a:xfrm>
          <a:prstGeom prst="rect">
            <a:avLst/>
          </a:prstGeom>
          <a:noFill/>
        </p:spPr>
        <p:txBody>
          <a:bodyPr wrap="square">
            <a:spAutoFit/>
          </a:bodyPr>
          <a:lstStyle/>
          <a:p>
            <a:r>
              <a:rPr lang="en-TW" dirty="0"/>
              <a:t>https://www.youtube.com/watch?v=kzKFuHk8ovk&amp;list=PLIivdWyY5sqKh1gDR0WpP9iIOY00IE0xL&amp;index=1</a:t>
            </a:r>
          </a:p>
        </p:txBody>
      </p:sp>
    </p:spTree>
    <p:extLst>
      <p:ext uri="{BB962C8B-B14F-4D97-AF65-F5344CB8AC3E}">
        <p14:creationId xmlns:p14="http://schemas.microsoft.com/office/powerpoint/2010/main" val="212884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pic>
        <p:nvPicPr>
          <p:cNvPr id="25602" name="Picture 2" descr="http://www.amaxit.net/corporatesolutions/images/cloud-computing.jpg"/>
          <p:cNvPicPr>
            <a:picLocks noChangeAspect="1" noChangeArrowheads="1"/>
          </p:cNvPicPr>
          <p:nvPr/>
        </p:nvPicPr>
        <p:blipFill>
          <a:blip r:embed="rId2" cstate="print"/>
          <a:srcRect/>
          <a:stretch>
            <a:fillRect/>
          </a:stretch>
        </p:blipFill>
        <p:spPr bwMode="auto">
          <a:xfrm>
            <a:off x="2552700" y="4181474"/>
            <a:ext cx="5981700" cy="2524126"/>
          </a:xfrm>
          <a:prstGeom prst="rect">
            <a:avLst/>
          </a:prstGeom>
          <a:noFill/>
        </p:spPr>
      </p:pic>
      <p:pic>
        <p:nvPicPr>
          <p:cNvPr id="25606" name="Picture 6" descr="http://www.buyya.com/photos/rajkumar4.jpg">
            <a:hlinkClick r:id="rId3"/>
          </p:cNvPr>
          <p:cNvPicPr>
            <a:picLocks noChangeAspect="1" noChangeArrowheads="1"/>
          </p:cNvPicPr>
          <p:nvPr/>
        </p:nvPicPr>
        <p:blipFill>
          <a:blip r:embed="rId4" cstate="print"/>
          <a:srcRect/>
          <a:stretch>
            <a:fillRect/>
          </a:stretch>
        </p:blipFill>
        <p:spPr bwMode="auto">
          <a:xfrm>
            <a:off x="609600" y="4114800"/>
            <a:ext cx="1832388" cy="2514600"/>
          </a:xfrm>
          <a:prstGeom prst="roundRect">
            <a:avLst>
              <a:gd name="adj" fmla="val 2990"/>
            </a:avLst>
          </a:prstGeom>
          <a:noFill/>
          <a:effectLst>
            <a:outerShdw blurRad="63500" sx="102000" sy="102000" algn="ctr" rotWithShape="0">
              <a:prstClr val="black">
                <a:alpha val="40000"/>
              </a:prstClr>
            </a:outerShdw>
          </a:effectLst>
        </p:spPr>
      </p:pic>
      <p:sp>
        <p:nvSpPr>
          <p:cNvPr id="7" name="Content Placeholder 2"/>
          <p:cNvSpPr txBox="1">
            <a:spLocks/>
          </p:cNvSpPr>
          <p:nvPr/>
        </p:nvSpPr>
        <p:spPr>
          <a:xfrm>
            <a:off x="533400" y="1600200"/>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err="1">
                <a:ln>
                  <a:noFill/>
                </a:ln>
                <a:solidFill>
                  <a:schemeClr val="tx2">
                    <a:lumMod val="75000"/>
                  </a:schemeClr>
                </a:solidFill>
                <a:effectLst/>
                <a:uLnTx/>
                <a:uFillTx/>
                <a:latin typeface="Cambria" pitchFamily="18" charset="0"/>
                <a:ea typeface="+mn-ea"/>
                <a:cs typeface="+mn-cs"/>
              </a:rPr>
              <a:t>Buyya</a:t>
            </a:r>
            <a:endPar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 Cloud is a type of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parallel and distributed system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consisting of a collection of interconnected and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virtualized computers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that are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dynamically provisioned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and presented as one or more unified computing resources based on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service-level agreements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established through negotiation between the service provider and consumers.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Clr>
                <a:schemeClr val="bg1">
                  <a:lumMod val="75000"/>
                </a:schemeClr>
              </a:buClr>
            </a:pPr>
            <a:r>
              <a:rPr lang="en-US" dirty="0">
                <a:solidFill>
                  <a:schemeClr val="bg1">
                    <a:lumMod val="75000"/>
                  </a:schemeClr>
                </a:solidFill>
              </a:rPr>
              <a:t>What is Cloud Computing ?</a:t>
            </a:r>
          </a:p>
          <a:p>
            <a:pPr lvl="1">
              <a:buClr>
                <a:schemeClr val="bg1">
                  <a:lumMod val="75000"/>
                </a:schemeClr>
              </a:buClr>
            </a:pPr>
            <a:r>
              <a:rPr lang="en-US" dirty="0">
                <a:solidFill>
                  <a:schemeClr val="bg1">
                    <a:lumMod val="75000"/>
                  </a:schemeClr>
                </a:solidFill>
              </a:rPr>
              <a:t>Different perspectives</a:t>
            </a:r>
          </a:p>
          <a:p>
            <a:pPr lvl="1">
              <a:buClr>
                <a:schemeClr val="bg1">
                  <a:lumMod val="75000"/>
                </a:schemeClr>
              </a:buClr>
            </a:pPr>
            <a:r>
              <a:rPr lang="en-US" dirty="0">
                <a:solidFill>
                  <a:schemeClr val="bg1">
                    <a:lumMod val="75000"/>
                  </a:schemeClr>
                </a:solidFill>
              </a:rPr>
              <a:t>Properties and characteristics</a:t>
            </a:r>
          </a:p>
          <a:p>
            <a:pPr lvl="1">
              <a:buClr>
                <a:schemeClr val="bg1">
                  <a:lumMod val="75000"/>
                </a:schemeClr>
              </a:buClr>
            </a:pPr>
            <a:r>
              <a:rPr lang="en-US" dirty="0">
                <a:solidFill>
                  <a:schemeClr val="bg1">
                    <a:lumMod val="75000"/>
                  </a:schemeClr>
                </a:solidFill>
              </a:rPr>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4419600" cy="2308324"/>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Built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your like your new house to have. But that is a hard work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ADC2-752A-75F7-1346-DC3874E54802}"/>
              </a:ext>
            </a:extLst>
          </p:cNvPr>
          <p:cNvSpPr>
            <a:spLocks noGrp="1"/>
          </p:cNvSpPr>
          <p:nvPr>
            <p:ph type="title"/>
          </p:nvPr>
        </p:nvSpPr>
        <p:spPr/>
        <p:txBody>
          <a:bodyPr/>
          <a:lstStyle/>
          <a:p>
            <a:r>
              <a:rPr lang="en-TW" dirty="0"/>
              <a:t>Video </a:t>
            </a:r>
          </a:p>
        </p:txBody>
      </p:sp>
      <p:pic>
        <p:nvPicPr>
          <p:cNvPr id="4" name="Online Media 3" descr="How is cloud applied? | Accenture">
            <a:hlinkClick r:id="" action="ppaction://media"/>
            <a:extLst>
              <a:ext uri="{FF2B5EF4-FFF2-40B4-BE49-F238E27FC236}">
                <a16:creationId xmlns:a16="http://schemas.microsoft.com/office/drawing/2014/main" id="{2E1F9D9F-5D13-43E7-C3FC-3C33CA0DDEDB}"/>
              </a:ext>
            </a:extLst>
          </p:cNvPr>
          <p:cNvPicPr>
            <a:picLocks noGrp="1" noRot="1" noChangeAspect="1"/>
          </p:cNvPicPr>
          <p:nvPr>
            <p:ph idx="1"/>
            <a:videoFile r:link="rId1"/>
          </p:nvPr>
        </p:nvPicPr>
        <p:blipFill>
          <a:blip r:embed="rId4"/>
          <a:stretch>
            <a:fillRect/>
          </a:stretch>
        </p:blipFill>
        <p:spPr>
          <a:xfrm>
            <a:off x="566738" y="1600200"/>
            <a:ext cx="8010525" cy="4525963"/>
          </a:xfrm>
          <a:prstGeom prst="rect">
            <a:avLst/>
          </a:prstGeom>
        </p:spPr>
      </p:pic>
      <p:sp>
        <p:nvSpPr>
          <p:cNvPr id="6" name="TextBox 5">
            <a:extLst>
              <a:ext uri="{FF2B5EF4-FFF2-40B4-BE49-F238E27FC236}">
                <a16:creationId xmlns:a16="http://schemas.microsoft.com/office/drawing/2014/main" id="{CFED9F87-314C-4A73-9915-2265A8B4A9A0}"/>
              </a:ext>
            </a:extLst>
          </p:cNvPr>
          <p:cNvSpPr txBox="1"/>
          <p:nvPr/>
        </p:nvSpPr>
        <p:spPr>
          <a:xfrm>
            <a:off x="1371600" y="6126163"/>
            <a:ext cx="6019800" cy="369332"/>
          </a:xfrm>
          <a:prstGeom prst="rect">
            <a:avLst/>
          </a:prstGeom>
          <a:noFill/>
        </p:spPr>
        <p:txBody>
          <a:bodyPr wrap="square">
            <a:spAutoFit/>
          </a:bodyPr>
          <a:lstStyle/>
          <a:p>
            <a:r>
              <a:rPr lang="en-TW" dirty="0"/>
              <a:t>https://www.youtube.com/watch?v=Th9sJF9gEJY&amp;t=41s</a:t>
            </a:r>
          </a:p>
        </p:txBody>
      </p:sp>
    </p:spTree>
    <p:extLst>
      <p:ext uri="{BB962C8B-B14F-4D97-AF65-F5344CB8AC3E}">
        <p14:creationId xmlns:p14="http://schemas.microsoft.com/office/powerpoint/2010/main" val="260126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22139</TotalTime>
  <Words>7898</Words>
  <Application>Microsoft Macintosh PowerPoint</Application>
  <PresentationFormat>On-screen Show (4:3)</PresentationFormat>
  <Paragraphs>1000</Paragraphs>
  <Slides>135</Slides>
  <Notes>10</Notes>
  <HiddenSlides>0</HiddenSlides>
  <MMClips>4</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135</vt:i4>
      </vt:variant>
    </vt:vector>
  </HeadingPairs>
  <TitlesOfParts>
    <vt:vector size="148" baseType="lpstr">
      <vt:lpstr>標楷體</vt:lpstr>
      <vt:lpstr>arial</vt:lpstr>
      <vt:lpstr>arial</vt:lpstr>
      <vt:lpstr>Calibri</vt:lpstr>
      <vt:lpstr>Cambria</vt:lpstr>
      <vt:lpstr>Georgia</vt:lpstr>
      <vt:lpstr>Helvetica</vt:lpstr>
      <vt:lpstr>Merriweather</vt:lpstr>
      <vt:lpstr>Open Sans</vt:lpstr>
      <vt:lpstr>Roboto</vt:lpstr>
      <vt:lpstr>Wingdings</vt:lpstr>
      <vt:lpstr>Sky</vt:lpstr>
      <vt:lpstr>Course Themes</vt:lpstr>
      <vt:lpstr> Cloud Computing</vt:lpstr>
      <vt:lpstr>Agenda</vt:lpstr>
      <vt:lpstr>What is Cloud Computing ?</vt:lpstr>
      <vt:lpstr>Cloud Disclaimers</vt:lpstr>
      <vt:lpstr>Cloud Definitions</vt:lpstr>
      <vt:lpstr>Cloud Definitions</vt:lpstr>
      <vt:lpstr>Cloud Definitions</vt:lpstr>
      <vt:lpstr>Cloud Definitions</vt:lpstr>
      <vt:lpstr>Cloud Definitions</vt:lpstr>
      <vt:lpstr>What is Cloud computing ?</vt:lpstr>
      <vt:lpstr>Cloud Benefits</vt:lpstr>
      <vt:lpstr>In Our Humble Opinion</vt:lpstr>
      <vt:lpstr>Properties and Characteristics</vt:lpstr>
      <vt:lpstr>Central Ideas</vt:lpstr>
      <vt:lpstr>Central Ideas</vt:lpstr>
      <vt:lpstr>What Is Service?</vt:lpstr>
      <vt:lpstr>What Is Web Service?</vt:lpstr>
      <vt:lpstr>Service Oriented Architecture</vt:lpstr>
      <vt:lpstr>Quality Of Service</vt:lpstr>
      <vt:lpstr>Quality Of Service</vt:lpstr>
      <vt:lpstr>Service Level Agreement</vt:lpstr>
      <vt:lpstr>Q &amp; A</vt:lpstr>
      <vt:lpstr>Scalability &amp; Elasticity</vt:lpstr>
      <vt:lpstr>Scalability &amp; Elasticity</vt:lpstr>
      <vt:lpstr>Dynamic Provisioning</vt:lpstr>
      <vt:lpstr>Dynamic Provisioning</vt:lpstr>
      <vt:lpstr>Dynamic Provisioning</vt:lpstr>
      <vt:lpstr>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System Security</vt:lpstr>
      <vt:lpstr>Q &amp; A</vt:lpstr>
      <vt:lpstr>Manageability &amp; Interoperability</vt:lpstr>
      <vt:lpstr>Cloud Computing Manageability and Availability Issues with Video</vt:lpstr>
      <vt:lpstr>Manageability &amp; Interoperability</vt:lpstr>
      <vt:lpstr>Control Automation</vt:lpstr>
      <vt:lpstr>Control Automation</vt:lpstr>
      <vt:lpstr>System Monitoring</vt:lpstr>
      <vt:lpstr>System Monitoring</vt:lpstr>
      <vt:lpstr>Billing System</vt:lpstr>
      <vt:lpstr>Q &amp; A</vt:lpstr>
      <vt:lpstr>Performance &amp; Optimization</vt:lpstr>
      <vt:lpstr>Performance &amp; Optimization</vt:lpstr>
      <vt:lpstr>Parallel Processing</vt:lpstr>
      <vt:lpstr>Parallel Processing</vt:lpstr>
      <vt:lpstr>Load Balancing</vt:lpstr>
      <vt:lpstr>Job Scheduling</vt:lpstr>
      <vt:lpstr>Job Scheduling</vt:lpstr>
      <vt:lpstr>Accessibility &amp; Portability</vt:lpstr>
      <vt:lpstr>Accessibility &amp; Portability</vt:lpstr>
      <vt:lpstr>Uniform Access</vt:lpstr>
      <vt:lpstr>Thin Client</vt:lpstr>
      <vt:lpstr>Q &amp; A</vt:lpstr>
      <vt:lpstr>What is cloud computing ?</vt:lpstr>
      <vt:lpstr>Benefits From Cloud</vt:lpstr>
      <vt:lpstr>PowerPoint Presentation</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PowerPoint Presentation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Course work </vt:lpstr>
      <vt:lpstr>What is Google Cloud ?</vt:lpstr>
      <vt:lpstr>Agenda</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Video </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IaaS, PaaS, SaaS  Compare</vt:lpstr>
      <vt:lpstr>Deployment models</vt:lpstr>
      <vt:lpstr>Deployment Model</vt:lpstr>
      <vt:lpstr>Public Cloud</vt:lpstr>
      <vt:lpstr>Private Cloud</vt:lpstr>
      <vt:lpstr>Public vs. Private</vt:lpstr>
      <vt:lpstr>Community Cloud</vt:lpstr>
      <vt:lpstr>Hybrid Cloud</vt:lpstr>
      <vt:lpstr>Cloud Ecosystem</vt:lpstr>
      <vt:lpstr>Install Linux on VMware &amp; VirtualBox </vt:lpstr>
      <vt:lpstr>Summary </vt:lpstr>
      <vt:lpstr>Homework 3</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世豪 張</cp:lastModifiedBy>
  <cp:revision>1676</cp:revision>
  <dcterms:created xsi:type="dcterms:W3CDTF">2006-08-16T00:00:00Z</dcterms:created>
  <dcterms:modified xsi:type="dcterms:W3CDTF">2024-03-05T23:48:49Z</dcterms:modified>
</cp:coreProperties>
</file>